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4"/>
  </p:sldMasterIdLst>
  <p:notesMasterIdLst>
    <p:notesMasterId r:id="rId13"/>
  </p:notesMasterIdLst>
  <p:handoutMasterIdLst>
    <p:handoutMasterId r:id="rId14"/>
  </p:handoutMasterIdLst>
  <p:sldIdLst>
    <p:sldId id="1341" r:id="rId5"/>
    <p:sldId id="1366" r:id="rId6"/>
    <p:sldId id="630" r:id="rId7"/>
    <p:sldId id="1379" r:id="rId8"/>
    <p:sldId id="1384" r:id="rId9"/>
    <p:sldId id="1365" r:id="rId10"/>
    <p:sldId id="1397" r:id="rId11"/>
    <p:sldId id="1398" r:id="rId12"/>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CEF649-40AE-4013-97C0-0D39011CE157}">
          <p14:sldIdLst>
            <p14:sldId id="1341"/>
            <p14:sldId id="1366"/>
            <p14:sldId id="630"/>
            <p14:sldId id="1379"/>
            <p14:sldId id="1384"/>
            <p14:sldId id="1365"/>
            <p14:sldId id="1397"/>
            <p14:sldId id="1398"/>
          </p14:sldIdLst>
        </p14:section>
        <p14:section name="Backup slides" id="{526DF620-732C-465B-BC89-92CC32D17CD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941A"/>
    <a:srgbClr val="616265"/>
    <a:srgbClr val="0C85AA"/>
    <a:srgbClr val="1A427F"/>
    <a:srgbClr val="851A53"/>
    <a:srgbClr val="BE0F34"/>
    <a:srgbClr val="000000"/>
    <a:srgbClr val="FDB814"/>
    <a:srgbClr val="719500"/>
    <a:srgbClr val="0078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E26E2E-C4AD-49ED-9C1C-B07286C1212D}" v="66" dt="2021-09-08T15:55:11.0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27" autoAdjust="0"/>
    <p:restoredTop sz="89424" autoAdjust="0"/>
  </p:normalViewPr>
  <p:slideViewPr>
    <p:cSldViewPr snapToGrid="0" snapToObjects="1">
      <p:cViewPr varScale="1">
        <p:scale>
          <a:sx n="65" d="100"/>
          <a:sy n="65" d="100"/>
        </p:scale>
        <p:origin x="638" y="31"/>
      </p:cViewPr>
      <p:guideLst/>
    </p:cSldViewPr>
  </p:slideViewPr>
  <p:outlineViewPr>
    <p:cViewPr>
      <p:scale>
        <a:sx n="33" d="100"/>
        <a:sy n="33" d="100"/>
      </p:scale>
      <p:origin x="0" y="-94906"/>
    </p:cViewPr>
  </p:outlineViewPr>
  <p:notesTextViewPr>
    <p:cViewPr>
      <p:scale>
        <a:sx n="1" d="1"/>
        <a:sy n="1" d="1"/>
      </p:scale>
      <p:origin x="0" y="0"/>
    </p:cViewPr>
  </p:notesTextViewPr>
  <p:sorterViewPr>
    <p:cViewPr varScale="1">
      <p:scale>
        <a:sx n="100" d="100"/>
        <a:sy n="100" d="100"/>
      </p:scale>
      <p:origin x="0" y="-1157"/>
    </p:cViewPr>
  </p:sorterViewPr>
  <p:notesViewPr>
    <p:cSldViewPr snapToGrid="0" snapToObjects="1">
      <p:cViewPr varScale="1">
        <p:scale>
          <a:sx n="60" d="100"/>
          <a:sy n="60" d="100"/>
        </p:scale>
        <p:origin x="3106" y="5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gona, Jan" userId="8107277a-43fb-42e1-8aa0-684adf187181" providerId="ADAL" clId="{B8E26E2E-C4AD-49ED-9C1C-B07286C1212D}"/>
    <pc:docChg chg="undo custSel addSld delSld modSld sldOrd modSection">
      <pc:chgData name="Drgona, Jan" userId="8107277a-43fb-42e1-8aa0-684adf187181" providerId="ADAL" clId="{B8E26E2E-C4AD-49ED-9C1C-B07286C1212D}" dt="2021-09-08T19:42:50.094" v="798" actId="20577"/>
      <pc:docMkLst>
        <pc:docMk/>
      </pc:docMkLst>
      <pc:sldChg chg="modSp add mod">
        <pc:chgData name="Drgona, Jan" userId="8107277a-43fb-42e1-8aa0-684adf187181" providerId="ADAL" clId="{B8E26E2E-C4AD-49ED-9C1C-B07286C1212D}" dt="2021-09-08T15:52:55.561" v="661" actId="20577"/>
        <pc:sldMkLst>
          <pc:docMk/>
          <pc:sldMk cId="3120162058" sldId="630"/>
        </pc:sldMkLst>
        <pc:spChg chg="mod">
          <ac:chgData name="Drgona, Jan" userId="8107277a-43fb-42e1-8aa0-684adf187181" providerId="ADAL" clId="{B8E26E2E-C4AD-49ED-9C1C-B07286C1212D}" dt="2021-09-08T15:52:55.561" v="661" actId="20577"/>
          <ac:spMkLst>
            <pc:docMk/>
            <pc:sldMk cId="3120162058" sldId="630"/>
            <ac:spMk id="3" creationId="{405BF8D3-9444-4EFE-82B3-4CD8D3BF8023}"/>
          </ac:spMkLst>
        </pc:spChg>
      </pc:sldChg>
      <pc:sldChg chg="modSp mod">
        <pc:chgData name="Drgona, Jan" userId="8107277a-43fb-42e1-8aa0-684adf187181" providerId="ADAL" clId="{B8E26E2E-C4AD-49ED-9C1C-B07286C1212D}" dt="2021-09-08T15:38:07.947" v="132" actId="20577"/>
        <pc:sldMkLst>
          <pc:docMk/>
          <pc:sldMk cId="3352632306" sldId="1341"/>
        </pc:sldMkLst>
        <pc:spChg chg="mod">
          <ac:chgData name="Drgona, Jan" userId="8107277a-43fb-42e1-8aa0-684adf187181" providerId="ADAL" clId="{B8E26E2E-C4AD-49ED-9C1C-B07286C1212D}" dt="2021-09-08T15:38:07.947" v="132" actId="20577"/>
          <ac:spMkLst>
            <pc:docMk/>
            <pc:sldMk cId="3352632306" sldId="1341"/>
            <ac:spMk id="2" creationId="{4F8BEF58-0449-9846-A5A2-D55961FE0885}"/>
          </ac:spMkLst>
        </pc:spChg>
        <pc:spChg chg="mod">
          <ac:chgData name="Drgona, Jan" userId="8107277a-43fb-42e1-8aa0-684adf187181" providerId="ADAL" clId="{B8E26E2E-C4AD-49ED-9C1C-B07286C1212D}" dt="2021-09-08T15:36:56.609" v="58" actId="6549"/>
          <ac:spMkLst>
            <pc:docMk/>
            <pc:sldMk cId="3352632306" sldId="1341"/>
            <ac:spMk id="8" creationId="{33F60979-F64F-4447-B32B-860CD24F32E3}"/>
          </ac:spMkLst>
        </pc:spChg>
      </pc:sldChg>
      <pc:sldChg chg="modSp mod">
        <pc:chgData name="Drgona, Jan" userId="8107277a-43fb-42e1-8aa0-684adf187181" providerId="ADAL" clId="{B8E26E2E-C4AD-49ED-9C1C-B07286C1212D}" dt="2021-09-08T16:05:24.050" v="776" actId="20577"/>
        <pc:sldMkLst>
          <pc:docMk/>
          <pc:sldMk cId="1331832614" sldId="1365"/>
        </pc:sldMkLst>
        <pc:spChg chg="mod">
          <ac:chgData name="Drgona, Jan" userId="8107277a-43fb-42e1-8aa0-684adf187181" providerId="ADAL" clId="{B8E26E2E-C4AD-49ED-9C1C-B07286C1212D}" dt="2021-09-08T15:49:19.196" v="641" actId="1076"/>
          <ac:spMkLst>
            <pc:docMk/>
            <pc:sldMk cId="1331832614" sldId="1365"/>
            <ac:spMk id="5" creationId="{F84DBA0F-9DE2-4540-9033-1D75503820D6}"/>
          </ac:spMkLst>
        </pc:spChg>
        <pc:spChg chg="mod">
          <ac:chgData name="Drgona, Jan" userId="8107277a-43fb-42e1-8aa0-684adf187181" providerId="ADAL" clId="{B8E26E2E-C4AD-49ED-9C1C-B07286C1212D}" dt="2021-09-08T16:05:24.050" v="776" actId="20577"/>
          <ac:spMkLst>
            <pc:docMk/>
            <pc:sldMk cId="1331832614" sldId="1365"/>
            <ac:spMk id="20" creationId="{480316BE-FCFC-423D-B7EA-944CDF62E4CA}"/>
          </ac:spMkLst>
        </pc:spChg>
      </pc:sldChg>
      <pc:sldChg chg="modSp mod">
        <pc:chgData name="Drgona, Jan" userId="8107277a-43fb-42e1-8aa0-684adf187181" providerId="ADAL" clId="{B8E26E2E-C4AD-49ED-9C1C-B07286C1212D}" dt="2021-09-08T19:42:50.094" v="798" actId="20577"/>
        <pc:sldMkLst>
          <pc:docMk/>
          <pc:sldMk cId="971930019" sldId="1366"/>
        </pc:sldMkLst>
        <pc:spChg chg="mod">
          <ac:chgData name="Drgona, Jan" userId="8107277a-43fb-42e1-8aa0-684adf187181" providerId="ADAL" clId="{B8E26E2E-C4AD-49ED-9C1C-B07286C1212D}" dt="2021-09-08T15:42:34.999" v="429" actId="1037"/>
          <ac:spMkLst>
            <pc:docMk/>
            <pc:sldMk cId="971930019" sldId="1366"/>
            <ac:spMk id="2" creationId="{AEE5FDD5-4CBD-4D44-BD55-66DB98518662}"/>
          </ac:spMkLst>
        </pc:spChg>
        <pc:spChg chg="mod">
          <ac:chgData name="Drgona, Jan" userId="8107277a-43fb-42e1-8aa0-684adf187181" providerId="ADAL" clId="{B8E26E2E-C4AD-49ED-9C1C-B07286C1212D}" dt="2021-09-08T15:42:34.999" v="429" actId="1037"/>
          <ac:spMkLst>
            <pc:docMk/>
            <pc:sldMk cId="971930019" sldId="1366"/>
            <ac:spMk id="4" creationId="{0170EED2-A471-482B-8D3F-ADF0764D37C1}"/>
          </ac:spMkLst>
        </pc:spChg>
        <pc:spChg chg="mod">
          <ac:chgData name="Drgona, Jan" userId="8107277a-43fb-42e1-8aa0-684adf187181" providerId="ADAL" clId="{B8E26E2E-C4AD-49ED-9C1C-B07286C1212D}" dt="2021-09-08T15:44:16.649" v="538" actId="20577"/>
          <ac:spMkLst>
            <pc:docMk/>
            <pc:sldMk cId="971930019" sldId="1366"/>
            <ac:spMk id="5" creationId="{87528F6A-6AA8-4FDB-9913-391ADF1A6164}"/>
          </ac:spMkLst>
        </pc:spChg>
        <pc:spChg chg="mod">
          <ac:chgData name="Drgona, Jan" userId="8107277a-43fb-42e1-8aa0-684adf187181" providerId="ADAL" clId="{B8E26E2E-C4AD-49ED-9C1C-B07286C1212D}" dt="2021-09-08T15:42:34.999" v="429" actId="1037"/>
          <ac:spMkLst>
            <pc:docMk/>
            <pc:sldMk cId="971930019" sldId="1366"/>
            <ac:spMk id="11" creationId="{27D61A16-8245-4C56-B75F-64DF36CE0446}"/>
          </ac:spMkLst>
        </pc:spChg>
        <pc:spChg chg="mod">
          <ac:chgData name="Drgona, Jan" userId="8107277a-43fb-42e1-8aa0-684adf187181" providerId="ADAL" clId="{B8E26E2E-C4AD-49ED-9C1C-B07286C1212D}" dt="2021-09-08T19:42:50.094" v="798" actId="20577"/>
          <ac:spMkLst>
            <pc:docMk/>
            <pc:sldMk cId="971930019" sldId="1366"/>
            <ac:spMk id="12" creationId="{85DE9ADC-2403-4F54-8D95-B05DC6322274}"/>
          </ac:spMkLst>
        </pc:spChg>
        <pc:picChg chg="mod">
          <ac:chgData name="Drgona, Jan" userId="8107277a-43fb-42e1-8aa0-684adf187181" providerId="ADAL" clId="{B8E26E2E-C4AD-49ED-9C1C-B07286C1212D}" dt="2021-09-08T15:42:48.012" v="450" actId="1037"/>
          <ac:picMkLst>
            <pc:docMk/>
            <pc:sldMk cId="971930019" sldId="1366"/>
            <ac:picMk id="13" creationId="{CD64BDAD-1C6D-4E1B-8357-FB28449B1468}"/>
          </ac:picMkLst>
        </pc:picChg>
        <pc:picChg chg="mod">
          <ac:chgData name="Drgona, Jan" userId="8107277a-43fb-42e1-8aa0-684adf187181" providerId="ADAL" clId="{B8E26E2E-C4AD-49ED-9C1C-B07286C1212D}" dt="2021-09-08T15:42:48.012" v="450" actId="1037"/>
          <ac:picMkLst>
            <pc:docMk/>
            <pc:sldMk cId="971930019" sldId="1366"/>
            <ac:picMk id="14" creationId="{4C3D1EF1-D3DF-4C33-BAE7-0D3AD2B18737}"/>
          </ac:picMkLst>
        </pc:picChg>
        <pc:picChg chg="mod">
          <ac:chgData name="Drgona, Jan" userId="8107277a-43fb-42e1-8aa0-684adf187181" providerId="ADAL" clId="{B8E26E2E-C4AD-49ED-9C1C-B07286C1212D}" dt="2021-09-08T15:42:34.999" v="429" actId="1037"/>
          <ac:picMkLst>
            <pc:docMk/>
            <pc:sldMk cId="971930019" sldId="1366"/>
            <ac:picMk id="15" creationId="{4CEF05D0-F46A-4978-BD80-18076E59712F}"/>
          </ac:picMkLst>
        </pc:picChg>
        <pc:picChg chg="mod">
          <ac:chgData name="Drgona, Jan" userId="8107277a-43fb-42e1-8aa0-684adf187181" providerId="ADAL" clId="{B8E26E2E-C4AD-49ED-9C1C-B07286C1212D}" dt="2021-09-08T15:42:39.341" v="442" actId="1038"/>
          <ac:picMkLst>
            <pc:docMk/>
            <pc:sldMk cId="971930019" sldId="1366"/>
            <ac:picMk id="1026" creationId="{2FCDC936-57C8-47F2-B144-6129D4FD9771}"/>
          </ac:picMkLst>
        </pc:picChg>
      </pc:sldChg>
      <pc:sldChg chg="addSp delSp modSp mod">
        <pc:chgData name="Drgona, Jan" userId="8107277a-43fb-42e1-8aa0-684adf187181" providerId="ADAL" clId="{B8E26E2E-C4AD-49ED-9C1C-B07286C1212D}" dt="2021-09-08T15:56:50.012" v="743" actId="1076"/>
        <pc:sldMkLst>
          <pc:docMk/>
          <pc:sldMk cId="2516804258" sldId="1379"/>
        </pc:sldMkLst>
        <pc:spChg chg="mod">
          <ac:chgData name="Drgona, Jan" userId="8107277a-43fb-42e1-8aa0-684adf187181" providerId="ADAL" clId="{B8E26E2E-C4AD-49ED-9C1C-B07286C1212D}" dt="2021-09-08T15:56:37.644" v="740" actId="14100"/>
          <ac:spMkLst>
            <pc:docMk/>
            <pc:sldMk cId="2516804258" sldId="1379"/>
            <ac:spMk id="9" creationId="{1598877F-DABF-4993-B52F-A7316E0D4D6D}"/>
          </ac:spMkLst>
        </pc:spChg>
        <pc:spChg chg="del mod">
          <ac:chgData name="Drgona, Jan" userId="8107277a-43fb-42e1-8aa0-684adf187181" providerId="ADAL" clId="{B8E26E2E-C4AD-49ED-9C1C-B07286C1212D}" dt="2021-09-08T15:55:56.417" v="724" actId="478"/>
          <ac:spMkLst>
            <pc:docMk/>
            <pc:sldMk cId="2516804258" sldId="1379"/>
            <ac:spMk id="13" creationId="{3EC0AB42-2516-EF4E-AA5F-ABEB15608232}"/>
          </ac:spMkLst>
        </pc:spChg>
        <pc:spChg chg="del mod">
          <ac:chgData name="Drgona, Jan" userId="8107277a-43fb-42e1-8aa0-684adf187181" providerId="ADAL" clId="{B8E26E2E-C4AD-49ED-9C1C-B07286C1212D}" dt="2021-09-08T15:55:52.088" v="722" actId="478"/>
          <ac:spMkLst>
            <pc:docMk/>
            <pc:sldMk cId="2516804258" sldId="1379"/>
            <ac:spMk id="14" creationId="{F70860BE-CA46-3E4F-950B-4967CFC9492E}"/>
          </ac:spMkLst>
        </pc:spChg>
        <pc:spChg chg="del mod">
          <ac:chgData name="Drgona, Jan" userId="8107277a-43fb-42e1-8aa0-684adf187181" providerId="ADAL" clId="{B8E26E2E-C4AD-49ED-9C1C-B07286C1212D}" dt="2021-09-08T15:55:52.088" v="722" actId="478"/>
          <ac:spMkLst>
            <pc:docMk/>
            <pc:sldMk cId="2516804258" sldId="1379"/>
            <ac:spMk id="15" creationId="{79E80896-BFE8-F948-9128-1090B2ADDBB5}"/>
          </ac:spMkLst>
        </pc:spChg>
        <pc:spChg chg="del mod">
          <ac:chgData name="Drgona, Jan" userId="8107277a-43fb-42e1-8aa0-684adf187181" providerId="ADAL" clId="{B8E26E2E-C4AD-49ED-9C1C-B07286C1212D}" dt="2021-09-08T15:55:52.088" v="722" actId="478"/>
          <ac:spMkLst>
            <pc:docMk/>
            <pc:sldMk cId="2516804258" sldId="1379"/>
            <ac:spMk id="16" creationId="{7CEA4F15-CE7C-AB4D-99A5-8814173863CA}"/>
          </ac:spMkLst>
        </pc:spChg>
        <pc:spChg chg="del mod">
          <ac:chgData name="Drgona, Jan" userId="8107277a-43fb-42e1-8aa0-684adf187181" providerId="ADAL" clId="{B8E26E2E-C4AD-49ED-9C1C-B07286C1212D}" dt="2021-09-08T15:55:53.513" v="723" actId="478"/>
          <ac:spMkLst>
            <pc:docMk/>
            <pc:sldMk cId="2516804258" sldId="1379"/>
            <ac:spMk id="17" creationId="{07431000-1AD0-504C-8C81-C587E0C8B465}"/>
          </ac:spMkLst>
        </pc:spChg>
        <pc:picChg chg="del mod">
          <ac:chgData name="Drgona, Jan" userId="8107277a-43fb-42e1-8aa0-684adf187181" providerId="ADAL" clId="{B8E26E2E-C4AD-49ED-9C1C-B07286C1212D}" dt="2021-09-08T15:55:10.010" v="662" actId="478"/>
          <ac:picMkLst>
            <pc:docMk/>
            <pc:sldMk cId="2516804258" sldId="1379"/>
            <ac:picMk id="11" creationId="{047F4861-02C0-48B2-8744-C537E71677A8}"/>
          </ac:picMkLst>
        </pc:picChg>
        <pc:picChg chg="add mod">
          <ac:chgData name="Drgona, Jan" userId="8107277a-43fb-42e1-8aa0-684adf187181" providerId="ADAL" clId="{B8E26E2E-C4AD-49ED-9C1C-B07286C1212D}" dt="2021-09-08T15:56:50.012" v="743" actId="1076"/>
          <ac:picMkLst>
            <pc:docMk/>
            <pc:sldMk cId="2516804258" sldId="1379"/>
            <ac:picMk id="18" creationId="{10916488-00B0-42F5-94CD-DF36B747D0BF}"/>
          </ac:picMkLst>
        </pc:picChg>
      </pc:sldChg>
      <pc:sldChg chg="delSp modSp del mod ord">
        <pc:chgData name="Drgona, Jan" userId="8107277a-43fb-42e1-8aa0-684adf187181" providerId="ADAL" clId="{B8E26E2E-C4AD-49ED-9C1C-B07286C1212D}" dt="2021-09-08T15:56:52.213" v="744" actId="47"/>
        <pc:sldMkLst>
          <pc:docMk/>
          <pc:sldMk cId="770393251" sldId="1382"/>
        </pc:sldMkLst>
        <pc:spChg chg="del">
          <ac:chgData name="Drgona, Jan" userId="8107277a-43fb-42e1-8aa0-684adf187181" providerId="ADAL" clId="{B8E26E2E-C4AD-49ED-9C1C-B07286C1212D}" dt="2021-09-08T15:46:23.345" v="543" actId="478"/>
          <ac:spMkLst>
            <pc:docMk/>
            <pc:sldMk cId="770393251" sldId="1382"/>
            <ac:spMk id="20" creationId="{C8784E7D-054A-4ECC-9048-B10940A00532}"/>
          </ac:spMkLst>
        </pc:spChg>
        <pc:spChg chg="del">
          <ac:chgData name="Drgona, Jan" userId="8107277a-43fb-42e1-8aa0-684adf187181" providerId="ADAL" clId="{B8E26E2E-C4AD-49ED-9C1C-B07286C1212D}" dt="2021-09-08T15:46:23.345" v="543" actId="478"/>
          <ac:spMkLst>
            <pc:docMk/>
            <pc:sldMk cId="770393251" sldId="1382"/>
            <ac:spMk id="21" creationId="{FD8918DA-8C7A-4F27-B152-4A70672E6C44}"/>
          </ac:spMkLst>
        </pc:spChg>
        <pc:spChg chg="del">
          <ac:chgData name="Drgona, Jan" userId="8107277a-43fb-42e1-8aa0-684adf187181" providerId="ADAL" clId="{B8E26E2E-C4AD-49ED-9C1C-B07286C1212D}" dt="2021-09-08T15:46:23.345" v="543" actId="478"/>
          <ac:spMkLst>
            <pc:docMk/>
            <pc:sldMk cId="770393251" sldId="1382"/>
            <ac:spMk id="22" creationId="{3E03B896-7E6B-4A99-A2A4-E4305FBA0CBB}"/>
          </ac:spMkLst>
        </pc:spChg>
        <pc:picChg chg="mod">
          <ac:chgData name="Drgona, Jan" userId="8107277a-43fb-42e1-8aa0-684adf187181" providerId="ADAL" clId="{B8E26E2E-C4AD-49ED-9C1C-B07286C1212D}" dt="2021-09-08T15:47:18.645" v="570" actId="1036"/>
          <ac:picMkLst>
            <pc:docMk/>
            <pc:sldMk cId="770393251" sldId="1382"/>
            <ac:picMk id="11" creationId="{FCB10E31-9B1B-458E-8799-DF94A71DA4CC}"/>
          </ac:picMkLst>
        </pc:picChg>
        <pc:picChg chg="del">
          <ac:chgData name="Drgona, Jan" userId="8107277a-43fb-42e1-8aa0-684adf187181" providerId="ADAL" clId="{B8E26E2E-C4AD-49ED-9C1C-B07286C1212D}" dt="2021-09-08T15:46:23.345" v="543" actId="478"/>
          <ac:picMkLst>
            <pc:docMk/>
            <pc:sldMk cId="770393251" sldId="1382"/>
            <ac:picMk id="15" creationId="{237EE677-4D87-4A52-ACD6-3BB6DD809961}"/>
          </ac:picMkLst>
        </pc:picChg>
        <pc:picChg chg="del">
          <ac:chgData name="Drgona, Jan" userId="8107277a-43fb-42e1-8aa0-684adf187181" providerId="ADAL" clId="{B8E26E2E-C4AD-49ED-9C1C-B07286C1212D}" dt="2021-09-08T15:46:23.345" v="543" actId="478"/>
          <ac:picMkLst>
            <pc:docMk/>
            <pc:sldMk cId="770393251" sldId="1382"/>
            <ac:picMk id="17" creationId="{61550B4F-EBD9-4BF2-AC28-6EA0F17C1777}"/>
          </ac:picMkLst>
        </pc:picChg>
        <pc:picChg chg="del">
          <ac:chgData name="Drgona, Jan" userId="8107277a-43fb-42e1-8aa0-684adf187181" providerId="ADAL" clId="{B8E26E2E-C4AD-49ED-9C1C-B07286C1212D}" dt="2021-09-08T15:46:23.345" v="543" actId="478"/>
          <ac:picMkLst>
            <pc:docMk/>
            <pc:sldMk cId="770393251" sldId="1382"/>
            <ac:picMk id="19" creationId="{022D461E-B52E-40C2-9B88-0E3379E32F33}"/>
          </ac:picMkLst>
        </pc:picChg>
        <pc:picChg chg="del mod">
          <ac:chgData name="Drgona, Jan" userId="8107277a-43fb-42e1-8aa0-684adf187181" providerId="ADAL" clId="{B8E26E2E-C4AD-49ED-9C1C-B07286C1212D}" dt="2021-09-08T15:47:10.898" v="555" actId="478"/>
          <ac:picMkLst>
            <pc:docMk/>
            <pc:sldMk cId="770393251" sldId="1382"/>
            <ac:picMk id="1026" creationId="{A502577D-3B8D-4378-B0BC-A676F5E882B6}"/>
          </ac:picMkLst>
        </pc:picChg>
      </pc:sldChg>
      <pc:sldChg chg="ord">
        <pc:chgData name="Drgona, Jan" userId="8107277a-43fb-42e1-8aa0-684adf187181" providerId="ADAL" clId="{B8E26E2E-C4AD-49ED-9C1C-B07286C1212D}" dt="2021-09-08T15:52:05.688" v="646"/>
        <pc:sldMkLst>
          <pc:docMk/>
          <pc:sldMk cId="3925594602" sldId="1384"/>
        </pc:sldMkLst>
      </pc:sldChg>
      <pc:sldChg chg="ord">
        <pc:chgData name="Drgona, Jan" userId="8107277a-43fb-42e1-8aa0-684adf187181" providerId="ADAL" clId="{B8E26E2E-C4AD-49ED-9C1C-B07286C1212D}" dt="2021-09-08T15:45:54.239" v="540"/>
        <pc:sldMkLst>
          <pc:docMk/>
          <pc:sldMk cId="190876220" sldId="1397"/>
        </pc:sldMkLst>
      </pc:sldChg>
      <pc:sldChg chg="ord">
        <pc:chgData name="Drgona, Jan" userId="8107277a-43fb-42e1-8aa0-684adf187181" providerId="ADAL" clId="{B8E26E2E-C4AD-49ED-9C1C-B07286C1212D}" dt="2021-09-08T15:45:54.239" v="540"/>
        <pc:sldMkLst>
          <pc:docMk/>
          <pc:sldMk cId="3957334657" sldId="139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9/8/2021</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9/8/2021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Setpoint_(control_system)"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Derivative" TargetMode="External"/><Relationship Id="rId5" Type="http://schemas.openxmlformats.org/officeDocument/2006/relationships/hyperlink" Target="https://en.wikipedia.org/wiki/Proportional_control" TargetMode="External"/><Relationship Id="rId4" Type="http://schemas.openxmlformats.org/officeDocument/2006/relationships/hyperlink" Target="https://en.wikipedia.org/wiki/Process_variabl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Domain awareness, trusted autonomy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PID controller- </a:t>
            </a:r>
          </a:p>
          <a:p>
            <a:r>
              <a:rPr lang="en-US" sz="1200" b="0" i="0" kern="1200" dirty="0">
                <a:solidFill>
                  <a:schemeClr val="tx1"/>
                </a:solidFill>
                <a:effectLst/>
                <a:latin typeface="+mn-lt"/>
                <a:ea typeface="+mn-ea"/>
                <a:cs typeface="+mn-cs"/>
              </a:rPr>
              <a:t>A PID controller continuously calculates an </a:t>
            </a:r>
            <a:r>
              <a:rPr lang="en-US" sz="1200" b="0" i="1" kern="1200" dirty="0">
                <a:solidFill>
                  <a:schemeClr val="tx1"/>
                </a:solidFill>
                <a:effectLst/>
                <a:latin typeface="+mn-lt"/>
                <a:ea typeface="+mn-ea"/>
                <a:cs typeface="+mn-cs"/>
              </a:rPr>
              <a:t>error value</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the difference between a desired </a:t>
            </a:r>
            <a:r>
              <a:rPr lang="en-US" sz="1200" b="0" i="0" u="none" strike="noStrike" kern="1200" dirty="0">
                <a:solidFill>
                  <a:schemeClr val="tx1"/>
                </a:solidFill>
                <a:effectLst/>
                <a:latin typeface="+mn-lt"/>
                <a:ea typeface="+mn-ea"/>
                <a:cs typeface="+mn-cs"/>
                <a:hlinkClick r:id="rId3" tooltip="Setpoint (control system)"/>
              </a:rPr>
              <a:t>setpoint</a:t>
            </a:r>
            <a:r>
              <a:rPr lang="en-US" sz="1200" b="0" i="0" kern="1200" dirty="0">
                <a:solidFill>
                  <a:schemeClr val="tx1"/>
                </a:solidFill>
                <a:effectLst/>
                <a:latin typeface="+mn-lt"/>
                <a:ea typeface="+mn-ea"/>
                <a:cs typeface="+mn-cs"/>
              </a:rPr>
              <a:t> (SP) a </a:t>
            </a:r>
            <a:r>
              <a:rPr lang="en-US" sz="1200" b="0" i="0" u="none" strike="noStrike" kern="1200" dirty="0">
                <a:solidFill>
                  <a:schemeClr val="tx1"/>
                </a:solidFill>
                <a:effectLst/>
                <a:latin typeface="+mn-lt"/>
                <a:ea typeface="+mn-ea"/>
                <a:cs typeface="+mn-cs"/>
                <a:hlinkClick r:id="rId4" tooltip="Process variable"/>
              </a:rPr>
              <a:t>process variable</a:t>
            </a:r>
            <a:r>
              <a:rPr lang="en-US" sz="1200" b="0" i="0" kern="1200" dirty="0">
                <a:solidFill>
                  <a:schemeClr val="tx1"/>
                </a:solidFill>
                <a:effectLst/>
                <a:latin typeface="+mn-lt"/>
                <a:ea typeface="+mn-ea"/>
                <a:cs typeface="+mn-cs"/>
              </a:rPr>
              <a:t> (PV) and </a:t>
            </a:r>
          </a:p>
          <a:p>
            <a:r>
              <a:rPr lang="en-US" sz="1200" b="0" i="0" kern="1200" dirty="0">
                <a:solidFill>
                  <a:schemeClr val="tx1"/>
                </a:solidFill>
                <a:effectLst/>
                <a:latin typeface="+mn-lt"/>
                <a:ea typeface="+mn-ea"/>
                <a:cs typeface="+mn-cs"/>
              </a:rPr>
              <a:t>Correction based on </a:t>
            </a:r>
            <a:r>
              <a:rPr lang="en-US" sz="1200" b="0" i="0" u="none" strike="noStrike" kern="1200" dirty="0">
                <a:solidFill>
                  <a:schemeClr val="tx1"/>
                </a:solidFill>
                <a:effectLst/>
                <a:latin typeface="+mn-lt"/>
                <a:ea typeface="+mn-ea"/>
                <a:cs typeface="+mn-cs"/>
                <a:hlinkClick r:id="rId5" tooltip="Proportional control"/>
              </a:rPr>
              <a:t>prop</a:t>
            </a:r>
            <a:r>
              <a:rPr lang="en-US" sz="1200" b="0" i="0" u="none" strike="noStrike" kern="1200" dirty="0">
                <a:solidFill>
                  <a:schemeClr val="tx1"/>
                </a:solidFill>
                <a:effectLst/>
                <a:latin typeface="+mn-lt"/>
                <a:ea typeface="+mn-ea"/>
                <a:cs typeface="+mn-cs"/>
              </a:rPr>
              <a:t>ortion of error</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integration of accumulated error</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Derivative"/>
              </a:rPr>
              <a:t>derivative</a:t>
            </a:r>
            <a:r>
              <a:rPr lang="en-US" sz="1200" b="0" i="0" u="none" strike="noStrike" kern="1200" dirty="0">
                <a:solidFill>
                  <a:schemeClr val="tx1"/>
                </a:solidFill>
                <a:effectLst/>
                <a:latin typeface="+mn-lt"/>
                <a:ea typeface="+mn-ea"/>
                <a:cs typeface="+mn-cs"/>
              </a:rPr>
              <a:t> of the error</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MPC first developed in the chemical industry to address some of the shortcomings of a PID controller. </a:t>
            </a:r>
          </a:p>
          <a:p>
            <a:r>
              <a:rPr lang="en-US" dirty="0">
                <a:effectLst/>
              </a:rPr>
              <a:t>Designed to handle MIMO systems</a:t>
            </a:r>
          </a:p>
          <a:p>
            <a:r>
              <a:rPr lang="en-US" dirty="0">
                <a:effectLst/>
              </a:rPr>
              <a:t>Can handle constraints</a:t>
            </a:r>
          </a:p>
          <a:p>
            <a:r>
              <a:rPr lang="en-US" dirty="0">
                <a:effectLst/>
              </a:rPr>
              <a:t>Preview capability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MPC uses a model to predict future outcomes of a process. </a:t>
            </a:r>
          </a:p>
          <a:p>
            <a:r>
              <a:rPr lang="en-US" dirty="0">
                <a:effectLst/>
              </a:rPr>
              <a:t>Online optimization problem at each process interval. Performs first action in the rollout.  </a:t>
            </a:r>
          </a:p>
          <a:p>
            <a:endParaRPr lang="en-US" dirty="0">
              <a:effectLst/>
            </a:endParaRPr>
          </a:p>
          <a:p>
            <a:r>
              <a:rPr lang="en-US" dirty="0">
                <a:effectLst/>
              </a:rPr>
              <a:t>requiring large memory and fast processor to operate in real time. </a:t>
            </a:r>
          </a:p>
          <a:p>
            <a:r>
              <a:rPr lang="en-US" sz="2000" dirty="0">
                <a:solidFill>
                  <a:srgbClr val="282B2E"/>
                </a:solidFill>
                <a:ea typeface="ヒラギノ角ゴ Pro W3" charset="0"/>
                <a:cs typeface="Arial"/>
              </a:rPr>
              <a:t>Training and calibration of models-  lots of expert time </a:t>
            </a:r>
          </a:p>
          <a:p>
            <a:r>
              <a:rPr lang="en-US" sz="2000" dirty="0">
                <a:solidFill>
                  <a:srgbClr val="282B2E"/>
                </a:solidFill>
                <a:ea typeface="ヒラギノ角ゴ Pro W3" charset="0"/>
                <a:cs typeface="Arial"/>
              </a:rPr>
              <a:t>Optimization: translation to a solver language- lots of expert time</a:t>
            </a:r>
            <a:endParaRPr lang="en-US" sz="2000" dirty="0"/>
          </a:p>
          <a:p>
            <a:r>
              <a:rPr lang="en-US" sz="2000" dirty="0">
                <a:solidFill>
                  <a:srgbClr val="282B2E"/>
                </a:solidFill>
                <a:ea typeface="ヒラギノ角ゴ Pro W3" charset="0"/>
                <a:cs typeface="Arial"/>
              </a:rPr>
              <a:t>Computational limitations of control hardware depending on the system</a:t>
            </a:r>
            <a:endParaRPr lang="en-US" sz="2000" dirty="0"/>
          </a:p>
          <a:p>
            <a:pPr lvl="0"/>
            <a:endParaRPr lang="en-US" sz="1200" kern="1200" dirty="0">
              <a:solidFill>
                <a:schemeClr val="tx1"/>
              </a:solidFill>
              <a:effectLst/>
              <a:latin typeface="+mn-lt"/>
              <a:ea typeface="+mn-ea"/>
              <a:cs typeface="+mn-cs"/>
            </a:endParaRPr>
          </a:p>
          <a:p>
            <a:pPr lvl="1"/>
            <a:endParaRPr lang="en-US" sz="2000" dirty="0"/>
          </a:p>
        </p:txBody>
      </p:sp>
      <p:sp>
        <p:nvSpPr>
          <p:cNvPr id="4" name="Slide Number Placeholder 3"/>
          <p:cNvSpPr>
            <a:spLocks noGrp="1"/>
          </p:cNvSpPr>
          <p:nvPr>
            <p:ph type="sldNum" sz="quarter" idx="5"/>
          </p:nvPr>
        </p:nvSpPr>
        <p:spPr/>
        <p:txBody>
          <a:bodyPr/>
          <a:lstStyle/>
          <a:p>
            <a:fld id="{710104DB-87CA-D64F-AB86-DB2520DDF5D7}" type="slidenum">
              <a:rPr lang="en-US" smtClean="0"/>
              <a:t>2</a:t>
            </a:fld>
            <a:endParaRPr lang="en-US"/>
          </a:p>
        </p:txBody>
      </p:sp>
    </p:spTree>
    <p:extLst>
      <p:ext uri="{BB962C8B-B14F-4D97-AF65-F5344CB8AC3E}">
        <p14:creationId xmlns:p14="http://schemas.microsoft.com/office/powerpoint/2010/main" val="3901149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better understand the complexity of the task, lets walk through a complete workflow as implemented for a practical use case to control an office building in Belgium.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office building is equipped with thermally activated building structures with a geothermal heat pump (GEOTABS). These kinds of buildings are known to be very challenging to control due to the large thermal mass and associated time delays. For optimal operation of this type of systems, predictive control is an absolute must.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First one develops a high-fidelity physics-based model based on the available engineering documentation and measurement data. </a:t>
            </a:r>
          </a:p>
          <a:p>
            <a:r>
              <a:rPr lang="en-US" sz="1200" kern="1200" dirty="0">
                <a:solidFill>
                  <a:schemeClr val="tx1"/>
                </a:solidFill>
                <a:effectLst/>
                <a:latin typeface="+mn-lt"/>
                <a:ea typeface="+mn-ea"/>
                <a:cs typeface="+mn-cs"/>
              </a:rPr>
              <a:t>Then the control-relevant equations are extracted and used to construct an optimization-based predictive controller.</a:t>
            </a:r>
          </a:p>
          <a:p>
            <a:r>
              <a:rPr lang="en-US" sz="1200" kern="1200" dirty="0">
                <a:solidFill>
                  <a:schemeClr val="tx1"/>
                </a:solidFill>
                <a:effectLst/>
                <a:latin typeface="+mn-lt"/>
                <a:ea typeface="+mn-ea"/>
                <a:cs typeface="+mn-cs"/>
              </a:rPr>
              <a:t>The optimized controls are computed every 15min based on new weather forecast and new measurement from the building, then the controls are communicated to the building management system for execution. </a:t>
            </a:r>
          </a:p>
          <a:p>
            <a:r>
              <a:rPr lang="en-US" sz="1200" kern="1200" dirty="0">
                <a:solidFill>
                  <a:schemeClr val="tx1"/>
                </a:solidFill>
                <a:effectLst/>
                <a:latin typeface="+mn-lt"/>
                <a:ea typeface="+mn-ea"/>
                <a:cs typeface="+mn-cs"/>
              </a:rPr>
              <a:t>The whole procedure takes approximately a minute to execute in real time.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using the MPC in the office building for a couple of months the team measured more than 50% energy savings on the heat pump and improved thermal comfort by approximately 37%. </a:t>
            </a:r>
            <a:r>
              <a:rPr lang="en-US" sz="1200" b="0"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rigid and delayed behavior of the rule-based controller is replaced by dynamic and anticipatory behavior of MPC, which keeps the zone temperatures closer within comfort bounds and delivers cooling only when it is needed.  </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3</a:t>
            </a:fld>
            <a:endParaRPr lang="en-US"/>
          </a:p>
        </p:txBody>
      </p:sp>
    </p:spTree>
    <p:extLst>
      <p:ext uri="{BB962C8B-B14F-4D97-AF65-F5344CB8AC3E}">
        <p14:creationId xmlns:p14="http://schemas.microsoft.com/office/powerpoint/2010/main" val="3424711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200" dirty="0"/>
              <a:t>Generic method for constrained model-based control</a:t>
            </a:r>
          </a:p>
          <a:p>
            <a:pPr>
              <a:lnSpc>
                <a:spcPct val="100000"/>
              </a:lnSpc>
            </a:pPr>
            <a:r>
              <a:rPr lang="en-US" sz="1200" dirty="0"/>
              <a:t>Can be trained end-to-end from time series dataset</a:t>
            </a:r>
          </a:p>
          <a:p>
            <a:pPr>
              <a:lnSpc>
                <a:spcPct val="100000"/>
              </a:lnSpc>
            </a:pPr>
            <a:r>
              <a:rPr lang="en-US" sz="1200" dirty="0"/>
              <a:t>Nonlinear constrained optimal control</a:t>
            </a:r>
          </a:p>
          <a:p>
            <a:pPr>
              <a:lnSpc>
                <a:spcPct val="100000"/>
              </a:lnSpc>
            </a:pPr>
            <a:r>
              <a:rPr lang="en-US" sz="1200" dirty="0"/>
              <a:t>Explicit neural network-based control policy</a:t>
            </a:r>
          </a:p>
          <a:p>
            <a:pPr>
              <a:lnSpc>
                <a:spcPct val="100000"/>
              </a:lnSpc>
            </a:pPr>
            <a:r>
              <a:rPr lang="en-US" sz="1200" dirty="0"/>
              <a:t>Scalability beyond the limitations of explicit MPC</a:t>
            </a:r>
          </a:p>
        </p:txBody>
      </p:sp>
      <p:sp>
        <p:nvSpPr>
          <p:cNvPr id="4" name="Slide Number Placeholder 3"/>
          <p:cNvSpPr>
            <a:spLocks noGrp="1"/>
          </p:cNvSpPr>
          <p:nvPr>
            <p:ph type="sldNum" sz="quarter" idx="5"/>
          </p:nvPr>
        </p:nvSpPr>
        <p:spPr/>
        <p:txBody>
          <a:bodyPr/>
          <a:lstStyle/>
          <a:p>
            <a:fld id="{710104DB-87CA-D64F-AB86-DB2520DDF5D7}" type="slidenum">
              <a:rPr lang="en-US" smtClean="0"/>
              <a:t>4</a:t>
            </a:fld>
            <a:endParaRPr lang="en-US"/>
          </a:p>
        </p:txBody>
      </p:sp>
    </p:spTree>
    <p:extLst>
      <p:ext uri="{BB962C8B-B14F-4D97-AF65-F5344CB8AC3E}">
        <p14:creationId xmlns:p14="http://schemas.microsoft.com/office/powerpoint/2010/main" val="2898732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6</a:t>
            </a:fld>
            <a:endParaRPr lang="en-US"/>
          </a:p>
        </p:txBody>
      </p:sp>
    </p:spTree>
    <p:extLst>
      <p:ext uri="{BB962C8B-B14F-4D97-AF65-F5344CB8AC3E}">
        <p14:creationId xmlns:p14="http://schemas.microsoft.com/office/powerpoint/2010/main" val="330422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7</a:t>
            </a:fld>
            <a:endParaRPr lang="en-US"/>
          </a:p>
        </p:txBody>
      </p:sp>
    </p:spTree>
    <p:extLst>
      <p:ext uri="{BB962C8B-B14F-4D97-AF65-F5344CB8AC3E}">
        <p14:creationId xmlns:p14="http://schemas.microsoft.com/office/powerpoint/2010/main" val="1601717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analyzing evolution of the controller during learning </a:t>
            </a:r>
          </a:p>
          <a:p>
            <a:pPr marL="342900" indent="-342900">
              <a:buFont typeface="Arial" panose="020B0604020202020204" pitchFamily="34" charset="0"/>
              <a:buChar char="•"/>
            </a:pPr>
            <a:r>
              <a:rPr lang="en-US" sz="1200" dirty="0"/>
              <a:t>Trajectories</a:t>
            </a:r>
          </a:p>
          <a:p>
            <a:pPr marL="342900" indent="-342900">
              <a:buFont typeface="Arial" panose="020B0604020202020204" pitchFamily="34" charset="0"/>
              <a:buChar char="•"/>
            </a:pPr>
            <a:r>
              <a:rPr lang="en-US" sz="1200" dirty="0"/>
              <a:t>Policy landscape</a:t>
            </a:r>
          </a:p>
          <a:p>
            <a:pPr marL="342900" indent="-342900">
              <a:buFont typeface="Arial" panose="020B0604020202020204" pitchFamily="34" charset="0"/>
              <a:buChar char="•"/>
            </a:pPr>
            <a:r>
              <a:rPr lang="en-US" sz="1200" dirty="0"/>
              <a:t>State space regions</a:t>
            </a: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8</a:t>
            </a:fld>
            <a:endParaRPr lang="en-US"/>
          </a:p>
        </p:txBody>
      </p:sp>
    </p:spTree>
    <p:extLst>
      <p:ext uri="{BB962C8B-B14F-4D97-AF65-F5344CB8AC3E}">
        <p14:creationId xmlns:p14="http://schemas.microsoft.com/office/powerpoint/2010/main" val="3219677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September 8, 2021</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4"/>
            <a:ext cx="10972800" cy="1310980"/>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401"/>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28" indent="-274309">
              <a:buFont typeface="Wingdings" panose="05000000000000000000" pitchFamily="2" charset="2"/>
              <a:buChar char="§"/>
              <a:defRPr sz="2400">
                <a:latin typeface="Arial" panose="020B0604020202020204" pitchFamily="34" charset="0"/>
                <a:cs typeface="Arial" panose="020B0604020202020204" pitchFamily="34" charset="0"/>
              </a:defRPr>
            </a:lvl2pPr>
            <a:lvl3pPr marL="1371545" indent="-274309">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782" indent="-274309">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9/8/2021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28749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9/8/2021</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9/8/2021</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9/8/2021</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9/8/2021</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9/8/2021</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9/8/2021</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9/8/2021</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45"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10.png"/><Relationship Id="rId7"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oleObject" Target="../embeddings/oleObject1.bin"/><Relationship Id="rId5" Type="http://schemas.openxmlformats.org/officeDocument/2006/relationships/image" Target="../media/image12.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emf"/></Relationships>
</file>

<file path=ppt/slides/_rels/slide4.xml.rels><?xml version="1.0" encoding="UTF-8" standalone="yes"?>
<Relationships xmlns="http://schemas.openxmlformats.org/package/2006/relationships"><Relationship Id="rId3" Type="http://schemas.openxmlformats.org/officeDocument/2006/relationships/hyperlink" Target="https://arxiv.org/abs/2011.03699"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hyperlink" Target="https://arxiv.org/abs/2004.1118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pnnl/neuromancer" TargetMode="External"/><Relationship Id="rId7" Type="http://schemas.openxmlformats.org/officeDocument/2006/relationships/hyperlink" Target="https://arxiv.org/abs/2004.11184"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arxiv.org/abs/2011.03699" TargetMode="External"/><Relationship Id="rId5" Type="http://schemas.openxmlformats.org/officeDocument/2006/relationships/image" Target="../media/image19.png"/><Relationship Id="rId4" Type="http://schemas.openxmlformats.org/officeDocument/2006/relationships/hyperlink" Target="https://pnnl.github.io/sli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3.gif"/><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BEF58-0449-9846-A5A2-D55961FE0885}"/>
              </a:ext>
            </a:extLst>
          </p:cNvPr>
          <p:cNvSpPr>
            <a:spLocks noGrp="1"/>
          </p:cNvSpPr>
          <p:nvPr>
            <p:ph type="ctrTitle"/>
          </p:nvPr>
        </p:nvSpPr>
        <p:spPr>
          <a:xfrm>
            <a:off x="996463" y="2197938"/>
            <a:ext cx="5023338" cy="2588381"/>
          </a:xfrm>
        </p:spPr>
        <p:txBody>
          <a:bodyPr/>
          <a:lstStyle/>
          <a:p>
            <a:r>
              <a:rPr lang="en-US" sz="3600" dirty="0"/>
              <a:t>Data Science Challenges and Opportunities in Building Energy Automation </a:t>
            </a:r>
          </a:p>
        </p:txBody>
      </p:sp>
      <p:sp>
        <p:nvSpPr>
          <p:cNvPr id="3" name="Text Placeholder 2">
            <a:extLst>
              <a:ext uri="{FF2B5EF4-FFF2-40B4-BE49-F238E27FC236}">
                <a16:creationId xmlns:a16="http://schemas.microsoft.com/office/drawing/2014/main" id="{19E1D2E7-9C1F-2A4D-860E-ABC301F304F7}"/>
              </a:ext>
            </a:extLst>
          </p:cNvPr>
          <p:cNvSpPr>
            <a:spLocks noGrp="1"/>
          </p:cNvSpPr>
          <p:nvPr>
            <p:ph type="body" sz="quarter" idx="10"/>
          </p:nvPr>
        </p:nvSpPr>
        <p:spPr>
          <a:xfrm>
            <a:off x="1370529" y="5680364"/>
            <a:ext cx="4572000" cy="274320"/>
          </a:xfrm>
        </p:spPr>
        <p:txBody>
          <a:bodyPr/>
          <a:lstStyle/>
          <a:p>
            <a:r>
              <a:rPr lang="en-US" dirty="0"/>
              <a:t>Jan Drgona				</a:t>
            </a:r>
          </a:p>
        </p:txBody>
      </p:sp>
      <p:sp>
        <p:nvSpPr>
          <p:cNvPr id="4" name="Text Placeholder 3">
            <a:extLst>
              <a:ext uri="{FF2B5EF4-FFF2-40B4-BE49-F238E27FC236}">
                <a16:creationId xmlns:a16="http://schemas.microsoft.com/office/drawing/2014/main" id="{C2ABD531-C6C8-764B-9337-52D69C4E5A86}"/>
              </a:ext>
            </a:extLst>
          </p:cNvPr>
          <p:cNvSpPr>
            <a:spLocks noGrp="1"/>
          </p:cNvSpPr>
          <p:nvPr>
            <p:ph type="body" sz="quarter" idx="11"/>
          </p:nvPr>
        </p:nvSpPr>
        <p:spPr>
          <a:xfrm>
            <a:off x="1371600" y="6099737"/>
            <a:ext cx="4572000" cy="274320"/>
          </a:xfrm>
        </p:spPr>
        <p:txBody>
          <a:bodyPr/>
          <a:lstStyle/>
          <a:p>
            <a:r>
              <a:rPr lang="en-US" dirty="0"/>
              <a:t>Collaborators: Elliott Skomski, Soumya Vasisht,  </a:t>
            </a:r>
          </a:p>
          <a:p>
            <a:r>
              <a:rPr lang="en-US" dirty="0"/>
              <a:t>Aaron Tuor, Draguna Vrabie</a:t>
            </a:r>
          </a:p>
        </p:txBody>
      </p:sp>
      <p:sp>
        <p:nvSpPr>
          <p:cNvPr id="5" name="Footer Placeholder 4">
            <a:extLst>
              <a:ext uri="{FF2B5EF4-FFF2-40B4-BE49-F238E27FC236}">
                <a16:creationId xmlns:a16="http://schemas.microsoft.com/office/drawing/2014/main" id="{A9CF3C7D-4B2C-F941-9B95-90D13EB9DEF6}"/>
              </a:ext>
            </a:extLst>
          </p:cNvPr>
          <p:cNvSpPr>
            <a:spLocks noGrp="1"/>
          </p:cNvSpPr>
          <p:nvPr>
            <p:ph type="ftr" sz="quarter" idx="3"/>
          </p:nvPr>
        </p:nvSpPr>
        <p:spPr/>
        <p:txBody>
          <a:bodyPr/>
          <a:lstStyle/>
          <a:p>
            <a:r>
              <a:rPr lang="en-US"/>
              <a:t>BUSINESS SENSITIVE</a:t>
            </a:r>
          </a:p>
        </p:txBody>
      </p:sp>
      <p:pic>
        <p:nvPicPr>
          <p:cNvPr id="10" name="Picture 9" descr="Diagram&#10;&#10;Description automatically generated">
            <a:extLst>
              <a:ext uri="{FF2B5EF4-FFF2-40B4-BE49-F238E27FC236}">
                <a16:creationId xmlns:a16="http://schemas.microsoft.com/office/drawing/2014/main" id="{AEF49522-DF44-42A7-82B7-16B942C4EC8B}"/>
              </a:ext>
            </a:extLst>
          </p:cNvPr>
          <p:cNvPicPr>
            <a:picLocks noChangeAspect="1"/>
          </p:cNvPicPr>
          <p:nvPr/>
        </p:nvPicPr>
        <p:blipFill rotWithShape="1">
          <a:blip r:embed="rId2"/>
          <a:srcRect b="43644"/>
          <a:stretch/>
        </p:blipFill>
        <p:spPr>
          <a:xfrm>
            <a:off x="7553612" y="0"/>
            <a:ext cx="6474040" cy="2836688"/>
          </a:xfrm>
          <a:prstGeom prst="rect">
            <a:avLst/>
          </a:prstGeom>
        </p:spPr>
      </p:pic>
      <p:pic>
        <p:nvPicPr>
          <p:cNvPr id="11" name="Picture 10" descr="Diagram&#10;&#10;Description automatically generated">
            <a:extLst>
              <a:ext uri="{FF2B5EF4-FFF2-40B4-BE49-F238E27FC236}">
                <a16:creationId xmlns:a16="http://schemas.microsoft.com/office/drawing/2014/main" id="{AD987888-C3DD-40B2-A42F-C68819ADA6E1}"/>
              </a:ext>
            </a:extLst>
          </p:cNvPr>
          <p:cNvPicPr>
            <a:picLocks noChangeAspect="1"/>
          </p:cNvPicPr>
          <p:nvPr/>
        </p:nvPicPr>
        <p:blipFill rotWithShape="1">
          <a:blip r:embed="rId2"/>
          <a:srcRect t="57645" b="388"/>
          <a:stretch/>
        </p:blipFill>
        <p:spPr>
          <a:xfrm>
            <a:off x="6765703" y="5490519"/>
            <a:ext cx="7535327" cy="2458674"/>
          </a:xfrm>
          <a:prstGeom prst="rect">
            <a:avLst/>
          </a:prstGeom>
        </p:spPr>
      </p:pic>
      <p:sp>
        <p:nvSpPr>
          <p:cNvPr id="8" name="Text Placeholder 3">
            <a:extLst>
              <a:ext uri="{FF2B5EF4-FFF2-40B4-BE49-F238E27FC236}">
                <a16:creationId xmlns:a16="http://schemas.microsoft.com/office/drawing/2014/main" id="{33F60979-F64F-4447-B32B-860CD24F32E3}"/>
              </a:ext>
            </a:extLst>
          </p:cNvPr>
          <p:cNvSpPr txBox="1">
            <a:spLocks/>
          </p:cNvSpPr>
          <p:nvPr/>
        </p:nvSpPr>
        <p:spPr>
          <a:xfrm>
            <a:off x="1307872" y="5128159"/>
            <a:ext cx="4572000" cy="274320"/>
          </a:xfrm>
          <a:prstGeom prst="rect">
            <a:avLst/>
          </a:prstGeom>
        </p:spPr>
        <p:txBody>
          <a:bodyPr wrap="none" lIns="0" tIns="0" rIns="0" bIns="0">
            <a:noAutofit/>
          </a:bodyPr>
          <a:lstStyle>
            <a:lvl1pPr marL="0" indent="0" algn="r" defTabSz="1097280" rtl="0" eaLnBrk="1" latinLnBrk="0" hangingPunct="1">
              <a:lnSpc>
                <a:spcPct val="90000"/>
              </a:lnSpc>
              <a:spcBef>
                <a:spcPts val="1200"/>
              </a:spcBef>
              <a:buFont typeface="Arial" panose="020B0604020202020204" pitchFamily="34" charset="0"/>
              <a:buNone/>
              <a:defRPr sz="1600" kern="1200">
                <a:solidFill>
                  <a:srgbClr val="616265"/>
                </a:solidFill>
                <a:latin typeface="Arial" panose="020B0604020202020204" pitchFamily="34" charset="0"/>
                <a:ea typeface="+mn-ea"/>
                <a:cs typeface="Arial" panose="020B0604020202020204" pitchFamily="34" charset="0"/>
              </a:defRPr>
            </a:lvl1pPr>
            <a:lvl2pPr marL="548640" indent="0" algn="l" defTabSz="1097280" rtl="0" eaLnBrk="1" latinLnBrk="0" hangingPunct="1">
              <a:lnSpc>
                <a:spcPct val="90000"/>
              </a:lnSpc>
              <a:spcBef>
                <a:spcPts val="600"/>
              </a:spcBef>
              <a:buFont typeface="Arial" panose="020B0604020202020204" pitchFamily="34" charset="0"/>
              <a:buNone/>
              <a:defRPr sz="2880" kern="1200">
                <a:solidFill>
                  <a:schemeClr val="tx1"/>
                </a:solidFill>
                <a:latin typeface="+mn-lt"/>
                <a:ea typeface="+mn-ea"/>
                <a:cs typeface="+mn-cs"/>
              </a:defRPr>
            </a:lvl2pPr>
            <a:lvl3pPr marL="1097280" indent="0" algn="l" defTabSz="109728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64592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4pPr>
            <a:lvl5pPr marL="219456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IEEE SERVICES, 8</a:t>
            </a:r>
            <a:r>
              <a:rPr lang="en-US" baseline="30000" dirty="0"/>
              <a:t>th</a:t>
            </a:r>
            <a:r>
              <a:rPr lang="en-US" dirty="0"/>
              <a:t> of September 2021</a:t>
            </a:r>
          </a:p>
        </p:txBody>
      </p:sp>
    </p:spTree>
    <p:extLst>
      <p:ext uri="{BB962C8B-B14F-4D97-AF65-F5344CB8AC3E}">
        <p14:creationId xmlns:p14="http://schemas.microsoft.com/office/powerpoint/2010/main" val="335263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067181-5D57-46E2-A2A9-3E40D59063B2}"/>
              </a:ext>
            </a:extLst>
          </p:cNvPr>
          <p:cNvSpPr>
            <a:spLocks noGrp="1"/>
          </p:cNvSpPr>
          <p:nvPr>
            <p:ph type="sldNum" sz="quarter" idx="12"/>
          </p:nvPr>
        </p:nvSpPr>
        <p:spPr/>
        <p:txBody>
          <a:bodyPr/>
          <a:lstStyle/>
          <a:p>
            <a:fld id="{FE7A4BB3-E848-5A44-82DF-322201952CD8}" type="slidenum">
              <a:rPr lang="en-US" smtClean="0"/>
              <a:pPr/>
              <a:t>2</a:t>
            </a:fld>
            <a:endParaRPr lang="en-US"/>
          </a:p>
        </p:txBody>
      </p:sp>
      <p:sp>
        <p:nvSpPr>
          <p:cNvPr id="5" name="Title 4">
            <a:extLst>
              <a:ext uri="{FF2B5EF4-FFF2-40B4-BE49-F238E27FC236}">
                <a16:creationId xmlns:a16="http://schemas.microsoft.com/office/drawing/2014/main" id="{87528F6A-6AA8-4FDB-9913-391ADF1A6164}"/>
              </a:ext>
            </a:extLst>
          </p:cNvPr>
          <p:cNvSpPr>
            <a:spLocks noGrp="1"/>
          </p:cNvSpPr>
          <p:nvPr>
            <p:ph type="title"/>
          </p:nvPr>
        </p:nvSpPr>
        <p:spPr>
          <a:xfrm>
            <a:off x="3181349" y="609601"/>
            <a:ext cx="11089006" cy="670404"/>
          </a:xfrm>
        </p:spPr>
        <p:txBody>
          <a:bodyPr/>
          <a:lstStyle/>
          <a:p>
            <a:r>
              <a:rPr lang="en-US" sz="3200" dirty="0"/>
              <a:t>Model-based Optimal Control</a:t>
            </a:r>
          </a:p>
        </p:txBody>
      </p:sp>
      <p:sp>
        <p:nvSpPr>
          <p:cNvPr id="11" name="TextBox 10">
            <a:extLst>
              <a:ext uri="{FF2B5EF4-FFF2-40B4-BE49-F238E27FC236}">
                <a16:creationId xmlns:a16="http://schemas.microsoft.com/office/drawing/2014/main" id="{27D61A16-8245-4C56-B75F-64DF36CE0446}"/>
              </a:ext>
            </a:extLst>
          </p:cNvPr>
          <p:cNvSpPr txBox="1"/>
          <p:nvPr/>
        </p:nvSpPr>
        <p:spPr>
          <a:xfrm>
            <a:off x="1356848" y="2396038"/>
            <a:ext cx="6457070" cy="1089529"/>
          </a:xfrm>
          <a:prstGeom prst="rect">
            <a:avLst/>
          </a:prstGeom>
          <a:noFill/>
        </p:spPr>
        <p:txBody>
          <a:bodyPr wrap="square" rtlCol="0">
            <a:spAutoFit/>
          </a:bodyPr>
          <a:lstStyle/>
          <a:p>
            <a:pPr algn="ctr"/>
            <a:r>
              <a:rPr lang="en-US" dirty="0"/>
              <a:t>95% of the process control applications are PID loops using trial and error rule-based optimization.  The rest is model predictive control (MPC).</a:t>
            </a:r>
          </a:p>
        </p:txBody>
      </p:sp>
      <p:sp>
        <p:nvSpPr>
          <p:cNvPr id="12" name="TextBox 11">
            <a:extLst>
              <a:ext uri="{FF2B5EF4-FFF2-40B4-BE49-F238E27FC236}">
                <a16:creationId xmlns:a16="http://schemas.microsoft.com/office/drawing/2014/main" id="{85DE9ADC-2403-4F54-8D95-B05DC6322274}"/>
              </a:ext>
            </a:extLst>
          </p:cNvPr>
          <p:cNvSpPr txBox="1"/>
          <p:nvPr/>
        </p:nvSpPr>
        <p:spPr>
          <a:xfrm>
            <a:off x="8081430" y="2341683"/>
            <a:ext cx="6342641" cy="2862322"/>
          </a:xfrm>
          <a:prstGeom prst="rect">
            <a:avLst/>
          </a:prstGeom>
          <a:noFill/>
        </p:spPr>
        <p:txBody>
          <a:bodyPr wrap="square" rtlCol="0">
            <a:spAutoFit/>
          </a:bodyPr>
          <a:lstStyle/>
          <a:p>
            <a:r>
              <a:rPr lang="en-US" sz="2000" b="1" dirty="0">
                <a:ea typeface="ヒラギノ角ゴ Pro W3" charset="0"/>
                <a:cs typeface="Arial"/>
              </a:rPr>
              <a:t>Modeling</a:t>
            </a:r>
          </a:p>
          <a:p>
            <a:pPr lvl="1"/>
            <a:r>
              <a:rPr lang="en-US" sz="2000" dirty="0"/>
              <a:t>Physics-based modeling is expensive</a:t>
            </a:r>
          </a:p>
          <a:p>
            <a:pPr lvl="1"/>
            <a:r>
              <a:rPr lang="en-US" sz="2000" dirty="0"/>
              <a:t>Purely data-driven models lack generalization</a:t>
            </a:r>
            <a:endParaRPr lang="en-US" sz="2000" b="1" dirty="0">
              <a:ea typeface="ヒラギノ角ゴ Pro W3" charset="0"/>
              <a:cs typeface="Arial"/>
            </a:endParaRPr>
          </a:p>
          <a:p>
            <a:r>
              <a:rPr lang="en-US" sz="2000" b="1" dirty="0">
                <a:ea typeface="ヒラギノ角ゴ Pro W3" charset="0"/>
                <a:cs typeface="Arial"/>
              </a:rPr>
              <a:t>Data</a:t>
            </a:r>
          </a:p>
          <a:p>
            <a:r>
              <a:rPr lang="en-US" sz="2000" dirty="0"/>
              <a:t>        Low resolution, missing datapoints, data labeling</a:t>
            </a:r>
          </a:p>
          <a:p>
            <a:r>
              <a:rPr lang="en-US" sz="2000" dirty="0"/>
              <a:t>        Lack of standardization and benchmarks </a:t>
            </a:r>
          </a:p>
          <a:p>
            <a:r>
              <a:rPr lang="en-US" sz="2000" b="1" dirty="0">
                <a:ea typeface="ヒラギノ角ゴ Pro W3" charset="0"/>
                <a:cs typeface="Arial"/>
              </a:rPr>
              <a:t>Deployment</a:t>
            </a:r>
          </a:p>
          <a:p>
            <a:pPr lvl="1"/>
            <a:r>
              <a:rPr lang="en-US" sz="2000" dirty="0"/>
              <a:t>Hardware limitations, offline vs online optimization, parallelization, distributed computing</a:t>
            </a:r>
          </a:p>
        </p:txBody>
      </p:sp>
      <p:sp>
        <p:nvSpPr>
          <p:cNvPr id="2" name="TextBox 1">
            <a:extLst>
              <a:ext uri="{FF2B5EF4-FFF2-40B4-BE49-F238E27FC236}">
                <a16:creationId xmlns:a16="http://schemas.microsoft.com/office/drawing/2014/main" id="{AEE5FDD5-4CBD-4D44-BD55-66DB98518662}"/>
              </a:ext>
            </a:extLst>
          </p:cNvPr>
          <p:cNvSpPr txBox="1"/>
          <p:nvPr/>
        </p:nvSpPr>
        <p:spPr>
          <a:xfrm>
            <a:off x="1488222" y="6470327"/>
            <a:ext cx="6194322" cy="75713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a:t>Assumption: </a:t>
            </a:r>
          </a:p>
          <a:p>
            <a:pPr marL="342900" indent="-342900">
              <a:buFont typeface="Arial" panose="020B0604020202020204" pitchFamily="34" charset="0"/>
              <a:buChar char="•"/>
            </a:pPr>
            <a:r>
              <a:rPr lang="en-US" dirty="0"/>
              <a:t>Reliable and accurate system dynamics model</a:t>
            </a:r>
          </a:p>
        </p:txBody>
      </p:sp>
      <p:pic>
        <p:nvPicPr>
          <p:cNvPr id="1026" name="Picture 2" descr="How Boston Dynamics Is Redefining Robot Agility - IEEE Spectrum">
            <a:extLst>
              <a:ext uri="{FF2B5EF4-FFF2-40B4-BE49-F238E27FC236}">
                <a16:creationId xmlns:a16="http://schemas.microsoft.com/office/drawing/2014/main" id="{2FCDC936-57C8-47F2-B144-6129D4FD9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832" y="4012698"/>
            <a:ext cx="2932214" cy="21991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4CEF05D0-F46A-4978-BD80-18076E59712F}"/>
              </a:ext>
            </a:extLst>
          </p:cNvPr>
          <p:cNvPicPr>
            <a:picLocks noChangeAspect="1"/>
          </p:cNvPicPr>
          <p:nvPr/>
        </p:nvPicPr>
        <p:blipFill>
          <a:blip r:embed="rId4"/>
          <a:stretch>
            <a:fillRect/>
          </a:stretch>
        </p:blipFill>
        <p:spPr>
          <a:xfrm>
            <a:off x="3288606" y="3657578"/>
            <a:ext cx="4453865" cy="2626639"/>
          </a:xfrm>
          <a:prstGeom prst="rect">
            <a:avLst/>
          </a:prstGeom>
        </p:spPr>
      </p:pic>
      <p:sp>
        <p:nvSpPr>
          <p:cNvPr id="16" name="Rectangle 15">
            <a:extLst>
              <a:ext uri="{FF2B5EF4-FFF2-40B4-BE49-F238E27FC236}">
                <a16:creationId xmlns:a16="http://schemas.microsoft.com/office/drawing/2014/main" id="{B370F4AE-E57E-4D91-8F95-3DA225D19023}"/>
              </a:ext>
            </a:extLst>
          </p:cNvPr>
          <p:cNvSpPr/>
          <p:nvPr/>
        </p:nvSpPr>
        <p:spPr>
          <a:xfrm>
            <a:off x="1371600" y="7571738"/>
            <a:ext cx="12577156" cy="584775"/>
          </a:xfrm>
          <a:prstGeom prst="rect">
            <a:avLst/>
          </a:prstGeom>
        </p:spPr>
        <p:txBody>
          <a:bodyPr wrap="square">
            <a:spAutoFit/>
          </a:bodyPr>
          <a:lstStyle/>
          <a:p>
            <a:r>
              <a:rPr lang="en-US" sz="1600" dirty="0" err="1">
                <a:ea typeface="Times New Roman" panose="02020603050405020304" pitchFamily="18" charset="0"/>
                <a:cs typeface="Ü_ò¯F95'38Ü…©5'77J"/>
              </a:rPr>
              <a:t>Drgona</a:t>
            </a:r>
            <a:r>
              <a:rPr lang="en-US" sz="1600" dirty="0">
                <a:ea typeface="Times New Roman" panose="02020603050405020304" pitchFamily="18" charset="0"/>
                <a:cs typeface="Ü_ò¯F95'38Ü…©5'77J"/>
              </a:rPr>
              <a:t> J., J. Arroyo, I.C. Figueroa, D. Blum, K. Arendt, D. Kim, and E.P. </a:t>
            </a:r>
            <a:r>
              <a:rPr lang="en-US" sz="1600" dirty="0" err="1">
                <a:ea typeface="Times New Roman" panose="02020603050405020304" pitchFamily="18" charset="0"/>
                <a:cs typeface="Ü_ò¯F95'38Ü…©5'77J"/>
              </a:rPr>
              <a:t>Olle</a:t>
            </a:r>
            <a:r>
              <a:rPr lang="en-US" sz="1600" dirty="0">
                <a:ea typeface="Times New Roman" panose="02020603050405020304" pitchFamily="18" charset="0"/>
                <a:cs typeface="Ü_ò¯F95'38Ü…©5'77J"/>
              </a:rPr>
              <a:t>, J. Oravec, M. Wetter, D. L. Vrabie, L. </a:t>
            </a:r>
            <a:r>
              <a:rPr lang="en-US" sz="1600" dirty="0" err="1">
                <a:ea typeface="Times New Roman" panose="02020603050405020304" pitchFamily="18" charset="0"/>
                <a:cs typeface="Ü_ò¯F95'38Ü…©5'77J"/>
              </a:rPr>
              <a:t>Helsen</a:t>
            </a:r>
            <a:r>
              <a:rPr lang="en-US" sz="1600" dirty="0">
                <a:ea typeface="Times New Roman" panose="02020603050405020304" pitchFamily="18" charset="0"/>
                <a:cs typeface="Ü_ò¯F95'38Ü…©5'77J"/>
              </a:rPr>
              <a:t>. 2020. "All You Need to Know About Model Predictive Control for Buildings." Annual Reviews in Control, September 29, 2020</a:t>
            </a:r>
            <a:r>
              <a:rPr lang="en-US" sz="1600" dirty="0"/>
              <a:t> </a:t>
            </a:r>
          </a:p>
        </p:txBody>
      </p:sp>
      <p:pic>
        <p:nvPicPr>
          <p:cNvPr id="13" name="Picture 12" descr="Map&#10;&#10;Description automatically generated">
            <a:extLst>
              <a:ext uri="{FF2B5EF4-FFF2-40B4-BE49-F238E27FC236}">
                <a16:creationId xmlns:a16="http://schemas.microsoft.com/office/drawing/2014/main" id="{CD64BDAD-1C6D-4E1B-8357-FB28449B1468}"/>
              </a:ext>
            </a:extLst>
          </p:cNvPr>
          <p:cNvPicPr>
            <a:picLocks noChangeAspect="1"/>
          </p:cNvPicPr>
          <p:nvPr/>
        </p:nvPicPr>
        <p:blipFill>
          <a:blip r:embed="rId5"/>
          <a:stretch>
            <a:fillRect/>
          </a:stretch>
        </p:blipFill>
        <p:spPr>
          <a:xfrm>
            <a:off x="11251321" y="5407475"/>
            <a:ext cx="3049354" cy="1938992"/>
          </a:xfrm>
          <a:prstGeom prst="rect">
            <a:avLst/>
          </a:prstGeom>
        </p:spPr>
      </p:pic>
      <p:sp>
        <p:nvSpPr>
          <p:cNvPr id="4" name="Rectangle 3">
            <a:extLst>
              <a:ext uri="{FF2B5EF4-FFF2-40B4-BE49-F238E27FC236}">
                <a16:creationId xmlns:a16="http://schemas.microsoft.com/office/drawing/2014/main" id="{0170EED2-A471-482B-8D3F-ADF0764D37C1}"/>
              </a:ext>
            </a:extLst>
          </p:cNvPr>
          <p:cNvSpPr/>
          <p:nvPr/>
        </p:nvSpPr>
        <p:spPr>
          <a:xfrm>
            <a:off x="3466378" y="1758569"/>
            <a:ext cx="1778051" cy="461665"/>
          </a:xfrm>
          <a:prstGeom prst="rect">
            <a:avLst/>
          </a:prstGeom>
        </p:spPr>
        <p:txBody>
          <a:bodyPr wrap="none">
            <a:spAutoFit/>
          </a:bodyPr>
          <a:lstStyle/>
          <a:p>
            <a:r>
              <a:rPr lang="en-US" sz="2400" b="1" dirty="0">
                <a:ea typeface="ヒラギノ角ゴ Pro W3" charset="0"/>
                <a:cs typeface="Arial"/>
              </a:rPr>
              <a:t>Successes</a:t>
            </a:r>
            <a:endParaRPr lang="en-US" dirty="0"/>
          </a:p>
        </p:txBody>
      </p:sp>
      <p:pic>
        <p:nvPicPr>
          <p:cNvPr id="14" name="Picture 2" descr="Fig. 2">
            <a:extLst>
              <a:ext uri="{FF2B5EF4-FFF2-40B4-BE49-F238E27FC236}">
                <a16:creationId xmlns:a16="http://schemas.microsoft.com/office/drawing/2014/main" id="{4C3D1EF1-D3DF-4C33-BAE7-0D3AD2B187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0570" y="5412535"/>
            <a:ext cx="2758697" cy="183913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224B037-7D12-4C7B-8954-5FB38DB67267}"/>
              </a:ext>
            </a:extLst>
          </p:cNvPr>
          <p:cNvSpPr/>
          <p:nvPr/>
        </p:nvSpPr>
        <p:spPr>
          <a:xfrm>
            <a:off x="9954252" y="1769152"/>
            <a:ext cx="1826141" cy="461665"/>
          </a:xfrm>
          <a:prstGeom prst="rect">
            <a:avLst/>
          </a:prstGeom>
        </p:spPr>
        <p:txBody>
          <a:bodyPr wrap="none">
            <a:spAutoFit/>
          </a:bodyPr>
          <a:lstStyle/>
          <a:p>
            <a:r>
              <a:rPr lang="en-US" sz="2400" b="1" dirty="0">
                <a:ea typeface="ヒラギノ角ゴ Pro W3" charset="0"/>
                <a:cs typeface="Arial"/>
              </a:rPr>
              <a:t>Challenges</a:t>
            </a:r>
            <a:endParaRPr lang="en-US" dirty="0"/>
          </a:p>
        </p:txBody>
      </p:sp>
    </p:spTree>
    <p:extLst>
      <p:ext uri="{BB962C8B-B14F-4D97-AF65-F5344CB8AC3E}">
        <p14:creationId xmlns:p14="http://schemas.microsoft.com/office/powerpoint/2010/main" val="971930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A3FE5D-08B3-4CD3-A3BF-B2997CFEA4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63628" y="3999556"/>
            <a:ext cx="5442193" cy="1640863"/>
          </a:xfrm>
          <a:prstGeom prst="rect">
            <a:avLst/>
          </a:prstGeom>
        </p:spPr>
      </p:pic>
      <p:pic>
        <p:nvPicPr>
          <p:cNvPr id="12" name="Picture 11">
            <a:extLst>
              <a:ext uri="{FF2B5EF4-FFF2-40B4-BE49-F238E27FC236}">
                <a16:creationId xmlns:a16="http://schemas.microsoft.com/office/drawing/2014/main" id="{062465B0-34E7-4B96-94F8-A11EED8365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85663" y="1478154"/>
            <a:ext cx="5442197" cy="1640863"/>
          </a:xfrm>
          <a:prstGeom prst="rect">
            <a:avLst/>
          </a:prstGeom>
        </p:spPr>
      </p:pic>
      <p:sp>
        <p:nvSpPr>
          <p:cNvPr id="2" name="Slide Number Placeholder 1">
            <a:extLst>
              <a:ext uri="{FF2B5EF4-FFF2-40B4-BE49-F238E27FC236}">
                <a16:creationId xmlns:a16="http://schemas.microsoft.com/office/drawing/2014/main" id="{BD68FBF5-A790-4176-9C4E-FD59F976FD6F}"/>
              </a:ext>
            </a:extLst>
          </p:cNvPr>
          <p:cNvSpPr>
            <a:spLocks noGrp="1"/>
          </p:cNvSpPr>
          <p:nvPr>
            <p:ph type="sldNum" sz="quarter" idx="12"/>
          </p:nvPr>
        </p:nvSpPr>
        <p:spPr>
          <a:xfrm>
            <a:off x="13994296" y="7550725"/>
            <a:ext cx="453223" cy="457200"/>
          </a:xfrm>
        </p:spPr>
        <p:txBody>
          <a:bodyPr/>
          <a:lstStyle/>
          <a:p>
            <a:fld id="{FE7A4BB3-E848-5A44-82DF-322201952CD8}" type="slidenum">
              <a:rPr lang="en-US" smtClean="0"/>
              <a:pPr/>
              <a:t>3</a:t>
            </a:fld>
            <a:endParaRPr lang="en-US" dirty="0"/>
          </a:p>
        </p:txBody>
      </p:sp>
      <p:sp>
        <p:nvSpPr>
          <p:cNvPr id="3" name="Title 2">
            <a:extLst>
              <a:ext uri="{FF2B5EF4-FFF2-40B4-BE49-F238E27FC236}">
                <a16:creationId xmlns:a16="http://schemas.microsoft.com/office/drawing/2014/main" id="{405BF8D3-9444-4EFE-82B3-4CD8D3BF8023}"/>
              </a:ext>
            </a:extLst>
          </p:cNvPr>
          <p:cNvSpPr>
            <a:spLocks noGrp="1"/>
          </p:cNvSpPr>
          <p:nvPr>
            <p:ph type="title"/>
          </p:nvPr>
        </p:nvSpPr>
        <p:spPr>
          <a:xfrm>
            <a:off x="3200400" y="270934"/>
            <a:ext cx="10972800" cy="809722"/>
          </a:xfrm>
        </p:spPr>
        <p:txBody>
          <a:bodyPr/>
          <a:lstStyle/>
          <a:p>
            <a:r>
              <a:rPr lang="en-US" sz="3200" dirty="0"/>
              <a:t>Implementation of MPC in Office Building in Belgium</a:t>
            </a:r>
          </a:p>
        </p:txBody>
      </p:sp>
      <p:pic>
        <p:nvPicPr>
          <p:cNvPr id="6" name="Content Placeholder 5">
            <a:extLst>
              <a:ext uri="{FF2B5EF4-FFF2-40B4-BE49-F238E27FC236}">
                <a16:creationId xmlns:a16="http://schemas.microsoft.com/office/drawing/2014/main" id="{A4701F09-82DF-4549-91CB-53CA3F595C04}"/>
              </a:ext>
            </a:extLst>
          </p:cNvPr>
          <p:cNvPicPr>
            <a:picLocks noGrp="1" noChangeAspect="1"/>
          </p:cNvPicPr>
          <p:nvPr>
            <p:ph sz="quarter" idx="20"/>
          </p:nvPr>
        </p:nvPicPr>
        <p:blipFill>
          <a:blip r:embed="rId5"/>
          <a:stretch>
            <a:fillRect/>
          </a:stretch>
        </p:blipFill>
        <p:spPr>
          <a:xfrm>
            <a:off x="1435127" y="1689192"/>
            <a:ext cx="7871192" cy="5486400"/>
          </a:xfrm>
        </p:spPr>
      </p:pic>
      <p:graphicFrame>
        <p:nvGraphicFramePr>
          <p:cNvPr id="7" name="Object 6">
            <a:extLst>
              <a:ext uri="{FF2B5EF4-FFF2-40B4-BE49-F238E27FC236}">
                <a16:creationId xmlns:a16="http://schemas.microsoft.com/office/drawing/2014/main" id="{C80B2CBC-3E0A-4BF9-A810-CE458A96E20E}"/>
              </a:ext>
            </a:extLst>
          </p:cNvPr>
          <p:cNvGraphicFramePr>
            <a:graphicFrameLocks noChangeAspect="1"/>
          </p:cNvGraphicFramePr>
          <p:nvPr/>
        </p:nvGraphicFramePr>
        <p:xfrm>
          <a:off x="3885625" y="7407066"/>
          <a:ext cx="1270575" cy="587074"/>
        </p:xfrm>
        <a:graphic>
          <a:graphicData uri="http://schemas.openxmlformats.org/presentationml/2006/ole">
            <mc:AlternateContent xmlns:mc="http://schemas.openxmlformats.org/markup-compatibility/2006">
              <mc:Choice xmlns:v="urn:schemas-microsoft-com:vml" Requires="v">
                <p:oleObj name="Acrobat Document" r:id="rId6" imgW="4266965" imgH="1971675" progId="AcroExch.Document.DC">
                  <p:embed/>
                </p:oleObj>
              </mc:Choice>
              <mc:Fallback>
                <p:oleObj name="Acrobat Document" r:id="rId6" imgW="4266965" imgH="1971675" progId="AcroExch.Document.DC">
                  <p:embed/>
                  <p:pic>
                    <p:nvPicPr>
                      <p:cNvPr id="7" name="Object 6">
                        <a:extLst>
                          <a:ext uri="{FF2B5EF4-FFF2-40B4-BE49-F238E27FC236}">
                            <a16:creationId xmlns:a16="http://schemas.microsoft.com/office/drawing/2014/main" id="{C80B2CBC-3E0A-4BF9-A810-CE458A96E20E}"/>
                          </a:ext>
                        </a:extLst>
                      </p:cNvPr>
                      <p:cNvPicPr/>
                      <p:nvPr/>
                    </p:nvPicPr>
                    <p:blipFill>
                      <a:blip r:embed="rId7"/>
                      <a:stretch>
                        <a:fillRect/>
                      </a:stretch>
                    </p:blipFill>
                    <p:spPr>
                      <a:xfrm>
                        <a:off x="3885625" y="7407066"/>
                        <a:ext cx="1270575" cy="58707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BC718568-504B-49E5-A3AB-E48ACE0E9074}"/>
              </a:ext>
            </a:extLst>
          </p:cNvPr>
          <p:cNvGraphicFramePr>
            <a:graphicFrameLocks noChangeAspect="1"/>
          </p:cNvGraphicFramePr>
          <p:nvPr/>
        </p:nvGraphicFramePr>
        <p:xfrm>
          <a:off x="1679001" y="7407067"/>
          <a:ext cx="1724599" cy="619778"/>
        </p:xfrm>
        <a:graphic>
          <a:graphicData uri="http://schemas.openxmlformats.org/presentationml/2006/ole">
            <mc:AlternateContent xmlns:mc="http://schemas.openxmlformats.org/markup-compatibility/2006">
              <mc:Choice xmlns:v="urn:schemas-microsoft-com:vml" Requires="v">
                <p:oleObj name="Acrobat Document" r:id="rId8" imgW="3047882" imgH="1095375" progId="AcroExch.Document.DC">
                  <p:embed/>
                </p:oleObj>
              </mc:Choice>
              <mc:Fallback>
                <p:oleObj name="Acrobat Document" r:id="rId8" imgW="3047882" imgH="1095375" progId="AcroExch.Document.DC">
                  <p:embed/>
                  <p:pic>
                    <p:nvPicPr>
                      <p:cNvPr id="8" name="Object 7">
                        <a:extLst>
                          <a:ext uri="{FF2B5EF4-FFF2-40B4-BE49-F238E27FC236}">
                            <a16:creationId xmlns:a16="http://schemas.microsoft.com/office/drawing/2014/main" id="{BC718568-504B-49E5-A3AB-E48ACE0E9074}"/>
                          </a:ext>
                        </a:extLst>
                      </p:cNvPr>
                      <p:cNvPicPr/>
                      <p:nvPr/>
                    </p:nvPicPr>
                    <p:blipFill>
                      <a:blip r:embed="rId9"/>
                      <a:stretch>
                        <a:fillRect/>
                      </a:stretch>
                    </p:blipFill>
                    <p:spPr>
                      <a:xfrm>
                        <a:off x="1679001" y="7407067"/>
                        <a:ext cx="1724599" cy="61977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49B59186-40F1-4BCA-98FD-34B0D7A60C2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634781" y="7541970"/>
            <a:ext cx="2874220" cy="430391"/>
          </a:xfrm>
          <a:prstGeom prst="rect">
            <a:avLst/>
          </a:prstGeom>
        </p:spPr>
      </p:pic>
      <p:sp>
        <p:nvSpPr>
          <p:cNvPr id="13" name="Rectangle 12">
            <a:extLst>
              <a:ext uri="{FF2B5EF4-FFF2-40B4-BE49-F238E27FC236}">
                <a16:creationId xmlns:a16="http://schemas.microsoft.com/office/drawing/2014/main" id="{1D4C29B9-DD46-4462-B254-DF9CE3D902E2}"/>
              </a:ext>
            </a:extLst>
          </p:cNvPr>
          <p:cNvSpPr/>
          <p:nvPr/>
        </p:nvSpPr>
        <p:spPr>
          <a:xfrm>
            <a:off x="9796128" y="3115273"/>
            <a:ext cx="4377072" cy="830997"/>
          </a:xfrm>
          <a:prstGeom prst="rect">
            <a:avLst/>
          </a:prstGeom>
        </p:spPr>
        <p:txBody>
          <a:bodyPr wrap="square">
            <a:spAutoFit/>
          </a:bodyPr>
          <a:lstStyle/>
          <a:p>
            <a:r>
              <a:rPr lang="en-US" sz="1600" dirty="0">
                <a:latin typeface="Calibri (Body)"/>
              </a:rPr>
              <a:t>The field test </a:t>
            </a:r>
            <a:r>
              <a:rPr lang="en-US" sz="1400" b="1" dirty="0">
                <a:solidFill>
                  <a:srgbClr val="D57500"/>
                </a:solidFill>
                <a:latin typeface="Arial"/>
                <a:cs typeface="Arial"/>
              </a:rPr>
              <a:t>energy use performance </a:t>
            </a:r>
            <a:r>
              <a:rPr lang="en-US" sz="1600" dirty="0">
                <a:latin typeface="Calibri (Body)"/>
              </a:rPr>
              <a:t>of MPC (green) and RBC (red) during the transient season. Each dot represents one day.</a:t>
            </a:r>
          </a:p>
        </p:txBody>
      </p:sp>
      <p:sp>
        <p:nvSpPr>
          <p:cNvPr id="14" name="Rectangle 13">
            <a:extLst>
              <a:ext uri="{FF2B5EF4-FFF2-40B4-BE49-F238E27FC236}">
                <a16:creationId xmlns:a16="http://schemas.microsoft.com/office/drawing/2014/main" id="{A340F104-FA70-484E-8F8E-A87CD08AAE10}"/>
              </a:ext>
            </a:extLst>
          </p:cNvPr>
          <p:cNvSpPr/>
          <p:nvPr/>
        </p:nvSpPr>
        <p:spPr>
          <a:xfrm>
            <a:off x="9869277" y="5615239"/>
            <a:ext cx="4303923" cy="830997"/>
          </a:xfrm>
          <a:prstGeom prst="rect">
            <a:avLst/>
          </a:prstGeom>
        </p:spPr>
        <p:txBody>
          <a:bodyPr wrap="square">
            <a:spAutoFit/>
          </a:bodyPr>
          <a:lstStyle/>
          <a:p>
            <a:r>
              <a:rPr lang="en-US" sz="1600" dirty="0">
                <a:latin typeface="Calibri (Body)"/>
              </a:rPr>
              <a:t>The field </a:t>
            </a:r>
            <a:r>
              <a:rPr lang="en-US" sz="1400" dirty="0">
                <a:latin typeface="Calibri (Body)"/>
              </a:rPr>
              <a:t>test </a:t>
            </a:r>
            <a:r>
              <a:rPr lang="en-US" sz="1400" b="1" dirty="0">
                <a:solidFill>
                  <a:srgbClr val="D57500"/>
                </a:solidFill>
                <a:latin typeface="Arial"/>
                <a:cs typeface="Arial"/>
              </a:rPr>
              <a:t>thermal comfort performance</a:t>
            </a:r>
            <a:r>
              <a:rPr lang="en-US" sz="1400" dirty="0">
                <a:latin typeface="Calibri (Body)"/>
              </a:rPr>
              <a:t> </a:t>
            </a:r>
            <a:r>
              <a:rPr lang="en-US" sz="1600" dirty="0">
                <a:latin typeface="Calibri (Body)"/>
              </a:rPr>
              <a:t>of MPC (green) and RBC (red) during the transient season. Each dot represents one day.</a:t>
            </a:r>
          </a:p>
        </p:txBody>
      </p:sp>
      <p:sp>
        <p:nvSpPr>
          <p:cNvPr id="15" name="Rectangle 14">
            <a:extLst>
              <a:ext uri="{FF2B5EF4-FFF2-40B4-BE49-F238E27FC236}">
                <a16:creationId xmlns:a16="http://schemas.microsoft.com/office/drawing/2014/main" id="{4D66FDB4-E870-4E87-BAD7-C998C2847485}"/>
              </a:ext>
            </a:extLst>
          </p:cNvPr>
          <p:cNvSpPr/>
          <p:nvPr/>
        </p:nvSpPr>
        <p:spPr>
          <a:xfrm>
            <a:off x="9748157" y="6494283"/>
            <a:ext cx="4425043" cy="584775"/>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b="1" dirty="0"/>
              <a:t>Highlights</a:t>
            </a:r>
            <a:r>
              <a:rPr lang="en-US" sz="1600" b="1" dirty="0"/>
              <a:t>: </a:t>
            </a:r>
            <a:r>
              <a:rPr lang="en-US" sz="1600" dirty="0">
                <a:latin typeface="Calibri (Body)"/>
              </a:rPr>
              <a:t>Heat pump </a:t>
            </a:r>
            <a:r>
              <a:rPr lang="en-US" sz="1400" b="1" dirty="0">
                <a:solidFill>
                  <a:srgbClr val="D57500"/>
                </a:solidFill>
                <a:latin typeface="Arial"/>
                <a:cs typeface="Arial"/>
              </a:rPr>
              <a:t>energy savings up to 53%.</a:t>
            </a:r>
          </a:p>
          <a:p>
            <a:r>
              <a:rPr lang="en-US" sz="1600" dirty="0">
                <a:latin typeface="Calibri (Body)"/>
              </a:rPr>
              <a:t>Thermal comfort improvement </a:t>
            </a:r>
            <a:r>
              <a:rPr lang="en-US" sz="1400" b="1" dirty="0">
                <a:solidFill>
                  <a:srgbClr val="D57500"/>
                </a:solidFill>
                <a:cs typeface="Arial"/>
              </a:rPr>
              <a:t>up to 37%.</a:t>
            </a:r>
            <a:endParaRPr lang="en-US" sz="1400" b="1" dirty="0">
              <a:solidFill>
                <a:srgbClr val="D57500"/>
              </a:solidFill>
              <a:latin typeface="Arial"/>
              <a:cs typeface="Arial"/>
            </a:endParaRPr>
          </a:p>
        </p:txBody>
      </p:sp>
      <p:sp>
        <p:nvSpPr>
          <p:cNvPr id="18" name="Rectangle 17">
            <a:extLst>
              <a:ext uri="{FF2B5EF4-FFF2-40B4-BE49-F238E27FC236}">
                <a16:creationId xmlns:a16="http://schemas.microsoft.com/office/drawing/2014/main" id="{74391441-C4A5-473F-AE22-2FA770FB9B00}"/>
              </a:ext>
            </a:extLst>
          </p:cNvPr>
          <p:cNvSpPr/>
          <p:nvPr/>
        </p:nvSpPr>
        <p:spPr>
          <a:xfrm>
            <a:off x="9699468" y="7152382"/>
            <a:ext cx="4698997" cy="1077218"/>
          </a:xfrm>
          <a:prstGeom prst="rect">
            <a:avLst/>
          </a:prstGeom>
        </p:spPr>
        <p:txBody>
          <a:bodyPr wrap="square">
            <a:spAutoFit/>
          </a:bodyPr>
          <a:lstStyle/>
          <a:p>
            <a:r>
              <a:rPr lang="en-US" sz="1600" dirty="0">
                <a:latin typeface="Calibri (Body)"/>
              </a:rPr>
              <a:t>Drgona J., et al., Cloud-based implementation of white-box model predictive control for a GEOTABS office building: a field test demonstration. Journal of Process Control, 2020.</a:t>
            </a:r>
          </a:p>
        </p:txBody>
      </p:sp>
    </p:spTree>
    <p:extLst>
      <p:ext uri="{BB962C8B-B14F-4D97-AF65-F5344CB8AC3E}">
        <p14:creationId xmlns:p14="http://schemas.microsoft.com/office/powerpoint/2010/main" val="3120162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70BDE0-88C0-4F65-B27B-993CCB26CE90}"/>
              </a:ext>
            </a:extLst>
          </p:cNvPr>
          <p:cNvSpPr>
            <a:spLocks noGrp="1"/>
          </p:cNvSpPr>
          <p:nvPr>
            <p:ph type="sldNum" sz="quarter" idx="12"/>
          </p:nvPr>
        </p:nvSpPr>
        <p:spPr/>
        <p:txBody>
          <a:bodyPr/>
          <a:lstStyle/>
          <a:p>
            <a:fld id="{FE7A4BB3-E848-5A44-82DF-322201952CD8}" type="slidenum">
              <a:rPr lang="en-US" smtClean="0"/>
              <a:pPr/>
              <a:t>4</a:t>
            </a:fld>
            <a:endParaRPr lang="en-US" dirty="0"/>
          </a:p>
        </p:txBody>
      </p:sp>
      <p:sp>
        <p:nvSpPr>
          <p:cNvPr id="9" name="Rectangle 8">
            <a:extLst>
              <a:ext uri="{FF2B5EF4-FFF2-40B4-BE49-F238E27FC236}">
                <a16:creationId xmlns:a16="http://schemas.microsoft.com/office/drawing/2014/main" id="{1598877F-DABF-4993-B52F-A7316E0D4D6D}"/>
              </a:ext>
            </a:extLst>
          </p:cNvPr>
          <p:cNvSpPr/>
          <p:nvPr/>
        </p:nvSpPr>
        <p:spPr>
          <a:xfrm>
            <a:off x="1250598" y="6813333"/>
            <a:ext cx="12911463" cy="1815882"/>
          </a:xfrm>
          <a:prstGeom prst="rect">
            <a:avLst/>
          </a:prstGeom>
        </p:spPr>
        <p:txBody>
          <a:bodyPr wrap="square">
            <a:spAutoFit/>
          </a:bodyPr>
          <a:lstStyle/>
          <a:p>
            <a:r>
              <a:rPr lang="en-US" sz="1400" dirty="0"/>
              <a:t>Jan Drgona, Aaron Tuor, Elliott Skomski, Soumya Vasisht, Draguna Vrabie, Deep Learning Explicit Differentiable Predictive Control Laws for Buildings, IFAC NMPC 2021</a:t>
            </a:r>
          </a:p>
          <a:p>
            <a:r>
              <a:rPr lang="en-US" sz="1400" dirty="0"/>
              <a:t>Jan Drgona, et al., Differentiable Predictive Control: An MPC Alternative for Unknown Nonlinear Systems using Constrained Deep Learning </a:t>
            </a:r>
            <a:r>
              <a:rPr lang="en-US" sz="1400" dirty="0">
                <a:hlinkClick r:id="rId3"/>
              </a:rPr>
              <a:t>https://arxiv.org/abs/2011.03699</a:t>
            </a:r>
            <a:endParaRPr lang="en-US" sz="1400" dirty="0"/>
          </a:p>
          <a:p>
            <a:r>
              <a:rPr lang="nl-NL" sz="1400" dirty="0"/>
              <a:t>Jan Drgona, Aaron Tuor, Draguna Vrabie, </a:t>
            </a:r>
            <a:r>
              <a:rPr lang="en-US" sz="1400" dirty="0"/>
              <a:t>Constrained Physics-Informed Deep Learning for Stable System Identification and Control of Unknown Linear Systems </a:t>
            </a:r>
            <a:r>
              <a:rPr lang="en-US" sz="1400" dirty="0">
                <a:hlinkClick r:id="rId4"/>
              </a:rPr>
              <a:t>https://arxiv.org/abs/2004.11184</a:t>
            </a:r>
            <a:r>
              <a:rPr lang="en-US" sz="1400" dirty="0"/>
              <a:t> </a:t>
            </a:r>
          </a:p>
          <a:p>
            <a:endParaRPr lang="en-US" sz="1400" dirty="0"/>
          </a:p>
          <a:p>
            <a:endParaRPr lang="en-US" sz="1400" dirty="0"/>
          </a:p>
        </p:txBody>
      </p:sp>
      <p:sp>
        <p:nvSpPr>
          <p:cNvPr id="10" name="Title 2">
            <a:extLst>
              <a:ext uri="{FF2B5EF4-FFF2-40B4-BE49-F238E27FC236}">
                <a16:creationId xmlns:a16="http://schemas.microsoft.com/office/drawing/2014/main" id="{43190F8C-622E-2B4E-B845-D3ACCA54C4EF}"/>
              </a:ext>
            </a:extLst>
          </p:cNvPr>
          <p:cNvSpPr>
            <a:spLocks noGrp="1"/>
          </p:cNvSpPr>
          <p:nvPr>
            <p:ph type="title"/>
          </p:nvPr>
        </p:nvSpPr>
        <p:spPr>
          <a:xfrm>
            <a:off x="3248107" y="508326"/>
            <a:ext cx="10972800" cy="1031394"/>
          </a:xfrm>
        </p:spPr>
        <p:txBody>
          <a:bodyPr lIns="0" anchor="b"/>
          <a:lstStyle/>
          <a:p>
            <a:r>
              <a:rPr lang="en-US" dirty="0">
                <a:solidFill>
                  <a:srgbClr val="D57500"/>
                </a:solidFill>
                <a:latin typeface="Arial"/>
                <a:cs typeface="Arial"/>
              </a:rPr>
              <a:t>Differentiable Predictive Control</a:t>
            </a:r>
          </a:p>
        </p:txBody>
      </p:sp>
      <p:sp>
        <p:nvSpPr>
          <p:cNvPr id="12" name="Rectangle 11">
            <a:extLst>
              <a:ext uri="{FF2B5EF4-FFF2-40B4-BE49-F238E27FC236}">
                <a16:creationId xmlns:a16="http://schemas.microsoft.com/office/drawing/2014/main" id="{D35C675C-E444-5D49-B14B-FFD316919928}"/>
              </a:ext>
            </a:extLst>
          </p:cNvPr>
          <p:cNvSpPr/>
          <p:nvPr/>
        </p:nvSpPr>
        <p:spPr>
          <a:xfrm>
            <a:off x="1309443" y="1712406"/>
            <a:ext cx="12911464" cy="461665"/>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b="1" dirty="0">
                <a:solidFill>
                  <a:schemeClr val="dk1"/>
                </a:solidFill>
              </a:rPr>
              <a:t>Predictive, safe, improving, trustworthy, efficient</a:t>
            </a:r>
          </a:p>
        </p:txBody>
      </p:sp>
      <p:pic>
        <p:nvPicPr>
          <p:cNvPr id="18" name="Picture 17" descr="Diagram&#10;&#10;Description automatically generated">
            <a:extLst>
              <a:ext uri="{FF2B5EF4-FFF2-40B4-BE49-F238E27FC236}">
                <a16:creationId xmlns:a16="http://schemas.microsoft.com/office/drawing/2014/main" id="{10916488-00B0-42F5-94CD-DF36B747D0BF}"/>
              </a:ext>
            </a:extLst>
          </p:cNvPr>
          <p:cNvPicPr>
            <a:picLocks noChangeAspect="1"/>
          </p:cNvPicPr>
          <p:nvPr/>
        </p:nvPicPr>
        <p:blipFill>
          <a:blip r:embed="rId5"/>
          <a:stretch>
            <a:fillRect/>
          </a:stretch>
        </p:blipFill>
        <p:spPr>
          <a:xfrm>
            <a:off x="1566042" y="2497016"/>
            <a:ext cx="12075218" cy="4020178"/>
          </a:xfrm>
          <a:prstGeom prst="rect">
            <a:avLst/>
          </a:prstGeom>
        </p:spPr>
      </p:pic>
    </p:spTree>
    <p:extLst>
      <p:ext uri="{BB962C8B-B14F-4D97-AF65-F5344CB8AC3E}">
        <p14:creationId xmlns:p14="http://schemas.microsoft.com/office/powerpoint/2010/main" val="2516804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9084A5-34EA-4020-97D9-C6D4FE75243F}"/>
              </a:ext>
            </a:extLst>
          </p:cNvPr>
          <p:cNvSpPr>
            <a:spLocks noGrp="1"/>
          </p:cNvSpPr>
          <p:nvPr>
            <p:ph type="sldNum" sz="quarter" idx="12"/>
          </p:nvPr>
        </p:nvSpPr>
        <p:spPr/>
        <p:txBody>
          <a:bodyPr/>
          <a:lstStyle/>
          <a:p>
            <a:fld id="{FE7A4BB3-E848-5A44-82DF-322201952CD8}" type="slidenum">
              <a:rPr lang="en-US" smtClean="0"/>
              <a:pPr/>
              <a:t>5</a:t>
            </a:fld>
            <a:endParaRPr lang="en-US" dirty="0"/>
          </a:p>
        </p:txBody>
      </p:sp>
      <p:sp>
        <p:nvSpPr>
          <p:cNvPr id="3" name="Title 2">
            <a:extLst>
              <a:ext uri="{FF2B5EF4-FFF2-40B4-BE49-F238E27FC236}">
                <a16:creationId xmlns:a16="http://schemas.microsoft.com/office/drawing/2014/main" id="{C02DDCAC-DB40-42AA-84D5-1F56C162BF1B}"/>
              </a:ext>
            </a:extLst>
          </p:cNvPr>
          <p:cNvSpPr>
            <a:spLocks noGrp="1"/>
          </p:cNvSpPr>
          <p:nvPr>
            <p:ph type="title"/>
          </p:nvPr>
        </p:nvSpPr>
        <p:spPr>
          <a:xfrm>
            <a:off x="3248107" y="441688"/>
            <a:ext cx="10972800" cy="1031394"/>
          </a:xfrm>
        </p:spPr>
        <p:txBody>
          <a:bodyPr lIns="0" anchor="b"/>
          <a:lstStyle/>
          <a:p>
            <a:r>
              <a:rPr lang="en-US" dirty="0">
                <a:solidFill>
                  <a:srgbClr val="D57500"/>
                </a:solidFill>
                <a:latin typeface="Arial"/>
                <a:cs typeface="Arial"/>
              </a:rPr>
              <a:t>Closed-loop DPC of Multi-zone Building</a:t>
            </a:r>
          </a:p>
        </p:txBody>
      </p:sp>
      <p:sp>
        <p:nvSpPr>
          <p:cNvPr id="5" name="AutoShape 2">
            <a:extLst>
              <a:ext uri="{FF2B5EF4-FFF2-40B4-BE49-F238E27FC236}">
                <a16:creationId xmlns:a16="http://schemas.microsoft.com/office/drawing/2014/main" id="{A50CE676-6C87-40A1-977C-0BCC69AC3EF1}"/>
              </a:ext>
            </a:extLst>
          </p:cNvPr>
          <p:cNvSpPr>
            <a:spLocks noChangeAspect="1" noChangeArrowheads="1"/>
          </p:cNvSpPr>
          <p:nvPr/>
        </p:nvSpPr>
        <p:spPr bwMode="auto">
          <a:xfrm>
            <a:off x="8083924" y="4066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744AEE57-C02C-EB4D-AB40-30C4CF48047A}"/>
              </a:ext>
            </a:extLst>
          </p:cNvPr>
          <p:cNvSpPr txBox="1">
            <a:spLocks/>
          </p:cNvSpPr>
          <p:nvPr/>
        </p:nvSpPr>
        <p:spPr>
          <a:xfrm>
            <a:off x="2293034" y="7610178"/>
            <a:ext cx="11502705" cy="5355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600" dirty="0"/>
              <a:t>Jan Drgona, Aaron Tuor, Elliott Skomski, Soumya Vasisht, Draguna Vrabie, Deep Learning Explicit Differentiable Predictive Control Laws for Buildings, IFAC NMPC 2021</a:t>
            </a:r>
          </a:p>
        </p:txBody>
      </p:sp>
      <p:pic>
        <p:nvPicPr>
          <p:cNvPr id="7" name="Picture 6" descr="A picture containing diagram&#10;&#10;Description automatically generated">
            <a:extLst>
              <a:ext uri="{FF2B5EF4-FFF2-40B4-BE49-F238E27FC236}">
                <a16:creationId xmlns:a16="http://schemas.microsoft.com/office/drawing/2014/main" id="{3BD826BF-A524-4909-ABC6-7C192077B433}"/>
              </a:ext>
            </a:extLst>
          </p:cNvPr>
          <p:cNvPicPr>
            <a:picLocks noChangeAspect="1"/>
          </p:cNvPicPr>
          <p:nvPr/>
        </p:nvPicPr>
        <p:blipFill>
          <a:blip r:embed="rId2"/>
          <a:stretch>
            <a:fillRect/>
          </a:stretch>
        </p:blipFill>
        <p:spPr>
          <a:xfrm>
            <a:off x="1862039" y="1615544"/>
            <a:ext cx="11704343" cy="5852172"/>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F683A167-EADF-460E-B9A9-7FE73E22469D}"/>
              </a:ext>
            </a:extLst>
          </p:cNvPr>
          <p:cNvPicPr>
            <a:picLocks noChangeAspect="1"/>
          </p:cNvPicPr>
          <p:nvPr/>
        </p:nvPicPr>
        <p:blipFill>
          <a:blip r:embed="rId3"/>
          <a:stretch>
            <a:fillRect/>
          </a:stretch>
        </p:blipFill>
        <p:spPr>
          <a:xfrm>
            <a:off x="1865243" y="1596669"/>
            <a:ext cx="11704343" cy="5852172"/>
          </a:xfrm>
          <a:prstGeom prst="rect">
            <a:avLst/>
          </a:prstGeom>
        </p:spPr>
      </p:pic>
    </p:spTree>
    <p:extLst>
      <p:ext uri="{BB962C8B-B14F-4D97-AF65-F5344CB8AC3E}">
        <p14:creationId xmlns:p14="http://schemas.microsoft.com/office/powerpoint/2010/main" val="3925594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61FF4-4B6E-4490-BE2C-CFD9F1E72147}"/>
              </a:ext>
            </a:extLst>
          </p:cNvPr>
          <p:cNvSpPr>
            <a:spLocks noGrp="1"/>
          </p:cNvSpPr>
          <p:nvPr>
            <p:ph type="title"/>
          </p:nvPr>
        </p:nvSpPr>
        <p:spPr/>
        <p:txBody>
          <a:bodyPr/>
          <a:lstStyle/>
          <a:p>
            <a:r>
              <a:rPr lang="en-US" dirty="0"/>
              <a:t>Conclusion</a:t>
            </a:r>
          </a:p>
        </p:txBody>
      </p:sp>
      <p:sp>
        <p:nvSpPr>
          <p:cNvPr id="20" name="Content Placeholder 3">
            <a:extLst>
              <a:ext uri="{FF2B5EF4-FFF2-40B4-BE49-F238E27FC236}">
                <a16:creationId xmlns:a16="http://schemas.microsoft.com/office/drawing/2014/main" id="{480316BE-FCFC-423D-B7EA-944CDF62E4CA}"/>
              </a:ext>
            </a:extLst>
          </p:cNvPr>
          <p:cNvSpPr>
            <a:spLocks noGrp="1"/>
          </p:cNvSpPr>
          <p:nvPr>
            <p:ph sz="quarter" idx="20"/>
          </p:nvPr>
        </p:nvSpPr>
        <p:spPr>
          <a:xfrm>
            <a:off x="1017789" y="2094800"/>
            <a:ext cx="6872176" cy="6193389"/>
          </a:xfrm>
        </p:spPr>
        <p:txBody>
          <a:bodyPr vert="horz" lIns="91440" tIns="45720" rIns="91440" bIns="45720" rtlCol="0" anchor="t">
            <a:normAutofit/>
          </a:bodyPr>
          <a:lstStyle/>
          <a:p>
            <a:r>
              <a:rPr lang="en-US" b="1" dirty="0">
                <a:latin typeface="Arial"/>
                <a:cs typeface="Arial"/>
              </a:rPr>
              <a:t>Differentiable Predictive Control</a:t>
            </a:r>
          </a:p>
          <a:p>
            <a:pPr lvl="1"/>
            <a:r>
              <a:rPr lang="en-US" dirty="0"/>
              <a:t>Differentiable system models</a:t>
            </a:r>
          </a:p>
          <a:p>
            <a:pPr lvl="1"/>
            <a:r>
              <a:rPr lang="en-US" dirty="0"/>
              <a:t>Explicit control policies</a:t>
            </a:r>
          </a:p>
          <a:p>
            <a:pPr lvl="1"/>
            <a:r>
              <a:rPr lang="en-US" dirty="0"/>
              <a:t>State and input constraints </a:t>
            </a:r>
          </a:p>
          <a:p>
            <a:pPr lvl="1"/>
            <a:r>
              <a:rPr lang="en-US" dirty="0"/>
              <a:t>Learn offline, act online</a:t>
            </a:r>
          </a:p>
          <a:p>
            <a:r>
              <a:rPr lang="en-US" b="1" dirty="0">
                <a:latin typeface="Arial"/>
                <a:cs typeface="Arial"/>
              </a:rPr>
              <a:t>Open-source Code</a:t>
            </a:r>
            <a:endParaRPr lang="en-US" dirty="0">
              <a:latin typeface="Arial"/>
              <a:cs typeface="Arial"/>
            </a:endParaRPr>
          </a:p>
          <a:p>
            <a:pPr lvl="1"/>
            <a:r>
              <a:rPr lang="en-US" dirty="0">
                <a:latin typeface="Arial"/>
                <a:cs typeface="Arial"/>
              </a:rPr>
              <a:t>Neuromancer software package</a:t>
            </a:r>
          </a:p>
          <a:p>
            <a:pPr lvl="2"/>
            <a:r>
              <a:rPr lang="en-US" dirty="0">
                <a:latin typeface="Arial"/>
                <a:cs typeface="Arial"/>
                <a:hlinkClick r:id="rId3"/>
              </a:rPr>
              <a:t>https://github.com/pnnl/neuromancer</a:t>
            </a:r>
            <a:r>
              <a:rPr lang="en-US" dirty="0">
                <a:latin typeface="Arial"/>
                <a:cs typeface="Arial"/>
              </a:rPr>
              <a:t> </a:t>
            </a:r>
          </a:p>
          <a:p>
            <a:pPr lvl="1"/>
            <a:r>
              <a:rPr lang="en-US" dirty="0">
                <a:latin typeface="Arial"/>
                <a:cs typeface="Arial"/>
              </a:rPr>
              <a:t>Structured linear maps in </a:t>
            </a:r>
            <a:r>
              <a:rPr lang="en-US" dirty="0" err="1">
                <a:latin typeface="Arial"/>
                <a:cs typeface="Arial"/>
              </a:rPr>
              <a:t>Pytorch</a:t>
            </a:r>
            <a:endParaRPr lang="en-US" dirty="0">
              <a:latin typeface="Arial"/>
              <a:cs typeface="Arial"/>
            </a:endParaRPr>
          </a:p>
          <a:p>
            <a:pPr lvl="2"/>
            <a:r>
              <a:rPr lang="en-US" dirty="0">
                <a:latin typeface="Arial"/>
                <a:cs typeface="Arial"/>
                <a:hlinkClick r:id="rId4"/>
              </a:rPr>
              <a:t>https://pnnl.github.io/slim/</a:t>
            </a:r>
            <a:r>
              <a:rPr lang="en-US" dirty="0">
                <a:latin typeface="Arial"/>
                <a:cs typeface="Arial"/>
              </a:rPr>
              <a:t> </a:t>
            </a:r>
          </a:p>
        </p:txBody>
      </p:sp>
      <p:pic>
        <p:nvPicPr>
          <p:cNvPr id="19" name="Picture 18" descr="Diagram&#10;&#10;Description automatically generated">
            <a:extLst>
              <a:ext uri="{FF2B5EF4-FFF2-40B4-BE49-F238E27FC236}">
                <a16:creationId xmlns:a16="http://schemas.microsoft.com/office/drawing/2014/main" id="{5E514898-59AA-4BFE-AC19-2F8049A0425C}"/>
              </a:ext>
            </a:extLst>
          </p:cNvPr>
          <p:cNvPicPr>
            <a:picLocks noChangeAspect="1"/>
          </p:cNvPicPr>
          <p:nvPr/>
        </p:nvPicPr>
        <p:blipFill>
          <a:blip r:embed="rId5"/>
          <a:stretch>
            <a:fillRect/>
          </a:stretch>
        </p:blipFill>
        <p:spPr>
          <a:xfrm>
            <a:off x="7653366" y="512599"/>
            <a:ext cx="6788967" cy="7300832"/>
          </a:xfrm>
          <a:prstGeom prst="rect">
            <a:avLst/>
          </a:prstGeom>
        </p:spPr>
      </p:pic>
      <p:sp>
        <p:nvSpPr>
          <p:cNvPr id="5" name="Rectangle 4">
            <a:extLst>
              <a:ext uri="{FF2B5EF4-FFF2-40B4-BE49-F238E27FC236}">
                <a16:creationId xmlns:a16="http://schemas.microsoft.com/office/drawing/2014/main" id="{F84DBA0F-9DE2-4540-9033-1D75503820D6}"/>
              </a:ext>
            </a:extLst>
          </p:cNvPr>
          <p:cNvSpPr/>
          <p:nvPr/>
        </p:nvSpPr>
        <p:spPr>
          <a:xfrm>
            <a:off x="1053294" y="6669527"/>
            <a:ext cx="6801167" cy="1600438"/>
          </a:xfrm>
          <a:prstGeom prst="rect">
            <a:avLst/>
          </a:prstGeom>
        </p:spPr>
        <p:txBody>
          <a:bodyPr wrap="square">
            <a:spAutoFit/>
          </a:bodyPr>
          <a:lstStyle/>
          <a:p>
            <a:r>
              <a:rPr lang="en-US" sz="1400" dirty="0"/>
              <a:t>Jan Drgona, et al., Differentiable Predictive Control: An MPC Alternative for Unknown Nonlinear Systems using Constrained Deep Learning </a:t>
            </a:r>
            <a:r>
              <a:rPr lang="en-US" sz="1400" dirty="0">
                <a:hlinkClick r:id="rId6"/>
              </a:rPr>
              <a:t>https://arxiv.org/abs/2011.03699</a:t>
            </a:r>
            <a:endParaRPr lang="en-US" sz="1400" dirty="0"/>
          </a:p>
          <a:p>
            <a:r>
              <a:rPr lang="nl-NL" sz="1400" dirty="0"/>
              <a:t>Jan Drgona, Aaron Tuor, Draguna Vrabie, </a:t>
            </a:r>
            <a:r>
              <a:rPr lang="en-US" sz="1400" dirty="0"/>
              <a:t>Constrained Physics-Informed Deep Learning for Stable System Identification and Control of Unknown Linear Systems </a:t>
            </a:r>
            <a:r>
              <a:rPr lang="en-US" sz="1400" dirty="0">
                <a:hlinkClick r:id="rId7"/>
              </a:rPr>
              <a:t>https://arxiv.org/abs/2004.11184</a:t>
            </a:r>
            <a:r>
              <a:rPr lang="en-US" sz="1400" dirty="0"/>
              <a:t> </a:t>
            </a:r>
          </a:p>
          <a:p>
            <a:endParaRPr lang="en-US" sz="1400" dirty="0"/>
          </a:p>
        </p:txBody>
      </p:sp>
    </p:spTree>
    <p:extLst>
      <p:ext uri="{BB962C8B-B14F-4D97-AF65-F5344CB8AC3E}">
        <p14:creationId xmlns:p14="http://schemas.microsoft.com/office/powerpoint/2010/main" val="1331832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F84512-7515-404A-A124-127EECB0A853}"/>
              </a:ext>
            </a:extLst>
          </p:cNvPr>
          <p:cNvSpPr>
            <a:spLocks noGrp="1"/>
          </p:cNvSpPr>
          <p:nvPr>
            <p:ph type="sldNum" sz="quarter" idx="12"/>
          </p:nvPr>
        </p:nvSpPr>
        <p:spPr/>
        <p:txBody>
          <a:bodyPr/>
          <a:lstStyle/>
          <a:p>
            <a:fld id="{FE7A4BB3-E848-5A44-82DF-322201952CD8}" type="slidenum">
              <a:rPr lang="en-US" smtClean="0"/>
              <a:pPr/>
              <a:t>7</a:t>
            </a:fld>
            <a:endParaRPr lang="en-US"/>
          </a:p>
        </p:txBody>
      </p:sp>
      <p:sp>
        <p:nvSpPr>
          <p:cNvPr id="3" name="Title 2">
            <a:extLst>
              <a:ext uri="{FF2B5EF4-FFF2-40B4-BE49-F238E27FC236}">
                <a16:creationId xmlns:a16="http://schemas.microsoft.com/office/drawing/2014/main" id="{701493D0-6FC9-4F74-9234-5244E31A139F}"/>
              </a:ext>
            </a:extLst>
          </p:cNvPr>
          <p:cNvSpPr>
            <a:spLocks noGrp="1"/>
          </p:cNvSpPr>
          <p:nvPr>
            <p:ph type="title"/>
          </p:nvPr>
        </p:nvSpPr>
        <p:spPr>
          <a:xfrm>
            <a:off x="3200400" y="270934"/>
            <a:ext cx="10972800" cy="1026372"/>
          </a:xfrm>
        </p:spPr>
        <p:txBody>
          <a:bodyPr lIns="0" anchor="b"/>
          <a:lstStyle/>
          <a:p>
            <a:br>
              <a:rPr lang="en-US" dirty="0">
                <a:solidFill>
                  <a:srgbClr val="D57500"/>
                </a:solidFill>
                <a:latin typeface="Arial"/>
                <a:cs typeface="Arial"/>
              </a:rPr>
            </a:br>
            <a:r>
              <a:rPr lang="en-US" dirty="0">
                <a:solidFill>
                  <a:srgbClr val="D57500"/>
                </a:solidFill>
                <a:latin typeface="Arial"/>
                <a:cs typeface="Arial"/>
              </a:rPr>
              <a:t>Learning to Stabilize Unstable System with DPC</a:t>
            </a:r>
          </a:p>
        </p:txBody>
      </p:sp>
      <p:pic>
        <p:nvPicPr>
          <p:cNvPr id="7" name="Picture 6" descr="Text&#10;&#10;Description automatically generated">
            <a:extLst>
              <a:ext uri="{FF2B5EF4-FFF2-40B4-BE49-F238E27FC236}">
                <a16:creationId xmlns:a16="http://schemas.microsoft.com/office/drawing/2014/main" id="{E6F64C9F-1B2C-4A7D-BB53-44AF0B5E4AB9}"/>
              </a:ext>
            </a:extLst>
          </p:cNvPr>
          <p:cNvPicPr>
            <a:picLocks noChangeAspect="1"/>
          </p:cNvPicPr>
          <p:nvPr/>
        </p:nvPicPr>
        <p:blipFill>
          <a:blip r:embed="rId3"/>
          <a:stretch>
            <a:fillRect/>
          </a:stretch>
        </p:blipFill>
        <p:spPr>
          <a:xfrm>
            <a:off x="1246725" y="1959634"/>
            <a:ext cx="5668425" cy="2653089"/>
          </a:xfrm>
          <a:prstGeom prst="rect">
            <a:avLst/>
          </a:prstGeom>
        </p:spPr>
      </p:pic>
      <p:sp>
        <p:nvSpPr>
          <p:cNvPr id="8" name="Rectangle 7">
            <a:extLst>
              <a:ext uri="{FF2B5EF4-FFF2-40B4-BE49-F238E27FC236}">
                <a16:creationId xmlns:a16="http://schemas.microsoft.com/office/drawing/2014/main" id="{7DC219F7-A7F6-4889-98BF-9A9B5DAA368E}"/>
              </a:ext>
            </a:extLst>
          </p:cNvPr>
          <p:cNvSpPr/>
          <p:nvPr/>
        </p:nvSpPr>
        <p:spPr>
          <a:xfrm>
            <a:off x="1288462" y="1605019"/>
            <a:ext cx="1907895" cy="400110"/>
          </a:xfrm>
          <a:prstGeom prst="rect">
            <a:avLst/>
          </a:prstGeom>
        </p:spPr>
        <p:txBody>
          <a:bodyPr wrap="none">
            <a:spAutoFit/>
          </a:bodyPr>
          <a:lstStyle/>
          <a:p>
            <a:r>
              <a:rPr lang="en-US" sz="2000" dirty="0"/>
              <a:t>Problem setup:</a:t>
            </a:r>
            <a:endParaRPr lang="en-US" dirty="0"/>
          </a:p>
        </p:txBody>
      </p:sp>
      <p:sp>
        <p:nvSpPr>
          <p:cNvPr id="11" name="Rectangle 10">
            <a:extLst>
              <a:ext uri="{FF2B5EF4-FFF2-40B4-BE49-F238E27FC236}">
                <a16:creationId xmlns:a16="http://schemas.microsoft.com/office/drawing/2014/main" id="{D89ADD78-F31A-49A0-9055-1672E28743A8}"/>
              </a:ext>
            </a:extLst>
          </p:cNvPr>
          <p:cNvSpPr/>
          <p:nvPr/>
        </p:nvSpPr>
        <p:spPr>
          <a:xfrm>
            <a:off x="1246725" y="4833530"/>
            <a:ext cx="2137124" cy="400110"/>
          </a:xfrm>
          <a:prstGeom prst="rect">
            <a:avLst/>
          </a:prstGeom>
        </p:spPr>
        <p:txBody>
          <a:bodyPr wrap="none">
            <a:spAutoFit/>
          </a:bodyPr>
          <a:lstStyle/>
          <a:p>
            <a:r>
              <a:rPr lang="en-US" sz="2000" dirty="0"/>
              <a:t>DPC formulation:</a:t>
            </a:r>
            <a:endParaRPr lang="en-US" dirty="0"/>
          </a:p>
        </p:txBody>
      </p:sp>
      <p:pic>
        <p:nvPicPr>
          <p:cNvPr id="13" name="Picture 12" descr="Text, letter&#10;&#10;Description automatically generated">
            <a:extLst>
              <a:ext uri="{FF2B5EF4-FFF2-40B4-BE49-F238E27FC236}">
                <a16:creationId xmlns:a16="http://schemas.microsoft.com/office/drawing/2014/main" id="{ADC26955-3E1D-4326-8BF6-3F3E80F4A6F6}"/>
              </a:ext>
            </a:extLst>
          </p:cNvPr>
          <p:cNvPicPr>
            <a:picLocks noChangeAspect="1"/>
          </p:cNvPicPr>
          <p:nvPr/>
        </p:nvPicPr>
        <p:blipFill>
          <a:blip r:embed="rId4"/>
          <a:stretch>
            <a:fillRect/>
          </a:stretch>
        </p:blipFill>
        <p:spPr>
          <a:xfrm>
            <a:off x="2373112" y="5332580"/>
            <a:ext cx="4119128" cy="2171903"/>
          </a:xfrm>
          <a:prstGeom prst="rect">
            <a:avLst/>
          </a:prstGeom>
        </p:spPr>
      </p:pic>
      <p:sp>
        <p:nvSpPr>
          <p:cNvPr id="12" name="Content Placeholder 2">
            <a:extLst>
              <a:ext uri="{FF2B5EF4-FFF2-40B4-BE49-F238E27FC236}">
                <a16:creationId xmlns:a16="http://schemas.microsoft.com/office/drawing/2014/main" id="{B5D61C35-93E8-477A-BFF3-73FEDC0CF2A7}"/>
              </a:ext>
            </a:extLst>
          </p:cNvPr>
          <p:cNvSpPr txBox="1">
            <a:spLocks/>
          </p:cNvSpPr>
          <p:nvPr/>
        </p:nvSpPr>
        <p:spPr>
          <a:xfrm>
            <a:off x="8039354" y="7605895"/>
            <a:ext cx="6264680" cy="4801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400" dirty="0"/>
              <a:t>Drgona J., Tuor A., Vrabie D., Learning Stable Adaptive Explicit Differentiable Predictive Control for Unknown Linear Systems, under review, 2021</a:t>
            </a:r>
          </a:p>
        </p:txBody>
      </p:sp>
      <p:pic>
        <p:nvPicPr>
          <p:cNvPr id="14" name="Picture 13" descr="Chart, surface chart&#10;&#10;Description automatically generated">
            <a:extLst>
              <a:ext uri="{FF2B5EF4-FFF2-40B4-BE49-F238E27FC236}">
                <a16:creationId xmlns:a16="http://schemas.microsoft.com/office/drawing/2014/main" id="{D2F1BC11-2D3D-4056-8505-B6F2F0CB715B}"/>
              </a:ext>
            </a:extLst>
          </p:cNvPr>
          <p:cNvPicPr>
            <a:picLocks noChangeAspect="1"/>
          </p:cNvPicPr>
          <p:nvPr/>
        </p:nvPicPr>
        <p:blipFill>
          <a:blip r:embed="rId5"/>
          <a:stretch>
            <a:fillRect/>
          </a:stretch>
        </p:blipFill>
        <p:spPr>
          <a:xfrm>
            <a:off x="8452485" y="5046345"/>
            <a:ext cx="5541811" cy="2483194"/>
          </a:xfrm>
          <a:prstGeom prst="rect">
            <a:avLst/>
          </a:prstGeom>
        </p:spPr>
      </p:pic>
      <p:pic>
        <p:nvPicPr>
          <p:cNvPr id="17" name="Picture 16" descr="Graphical user interface, application, table, Excel&#10;&#10;Description automatically generated">
            <a:extLst>
              <a:ext uri="{FF2B5EF4-FFF2-40B4-BE49-F238E27FC236}">
                <a16:creationId xmlns:a16="http://schemas.microsoft.com/office/drawing/2014/main" id="{3E4F817B-0BB6-45FA-9E35-9632848B9C81}"/>
              </a:ext>
            </a:extLst>
          </p:cNvPr>
          <p:cNvPicPr>
            <a:picLocks noChangeAspect="1"/>
          </p:cNvPicPr>
          <p:nvPr/>
        </p:nvPicPr>
        <p:blipFill>
          <a:blip r:embed="rId6"/>
          <a:stretch>
            <a:fillRect/>
          </a:stretch>
        </p:blipFill>
        <p:spPr>
          <a:xfrm>
            <a:off x="8335149" y="1299813"/>
            <a:ext cx="5259981" cy="3944986"/>
          </a:xfrm>
          <a:prstGeom prst="rect">
            <a:avLst/>
          </a:prstGeom>
        </p:spPr>
      </p:pic>
      <p:pic>
        <p:nvPicPr>
          <p:cNvPr id="18" name="Picture 17">
            <a:extLst>
              <a:ext uri="{FF2B5EF4-FFF2-40B4-BE49-F238E27FC236}">
                <a16:creationId xmlns:a16="http://schemas.microsoft.com/office/drawing/2014/main" id="{DC08389C-1CF9-4D0B-8CC6-2F4EED909643}"/>
              </a:ext>
            </a:extLst>
          </p:cNvPr>
          <p:cNvPicPr>
            <a:picLocks noChangeAspect="1"/>
          </p:cNvPicPr>
          <p:nvPr/>
        </p:nvPicPr>
        <p:blipFill rotWithShape="1">
          <a:blip r:embed="rId7"/>
          <a:srcRect l="50289" t="7155"/>
          <a:stretch/>
        </p:blipFill>
        <p:spPr>
          <a:xfrm>
            <a:off x="8531445" y="5133917"/>
            <a:ext cx="2751974" cy="2534843"/>
          </a:xfrm>
          <a:prstGeom prst="rect">
            <a:avLst/>
          </a:prstGeom>
        </p:spPr>
      </p:pic>
    </p:spTree>
    <p:extLst>
      <p:ext uri="{BB962C8B-B14F-4D97-AF65-F5344CB8AC3E}">
        <p14:creationId xmlns:p14="http://schemas.microsoft.com/office/powerpoint/2010/main" val="190876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F84512-7515-404A-A124-127EECB0A853}"/>
              </a:ext>
            </a:extLst>
          </p:cNvPr>
          <p:cNvSpPr>
            <a:spLocks noGrp="1"/>
          </p:cNvSpPr>
          <p:nvPr>
            <p:ph type="sldNum" sz="quarter" idx="12"/>
          </p:nvPr>
        </p:nvSpPr>
        <p:spPr/>
        <p:txBody>
          <a:bodyPr/>
          <a:lstStyle/>
          <a:p>
            <a:fld id="{FE7A4BB3-E848-5A44-82DF-322201952CD8}" type="slidenum">
              <a:rPr lang="en-US" smtClean="0"/>
              <a:pPr/>
              <a:t>8</a:t>
            </a:fld>
            <a:endParaRPr lang="en-US"/>
          </a:p>
        </p:txBody>
      </p:sp>
      <p:sp>
        <p:nvSpPr>
          <p:cNvPr id="3" name="Title 2">
            <a:extLst>
              <a:ext uri="{FF2B5EF4-FFF2-40B4-BE49-F238E27FC236}">
                <a16:creationId xmlns:a16="http://schemas.microsoft.com/office/drawing/2014/main" id="{701493D0-6FC9-4F74-9234-5244E31A139F}"/>
              </a:ext>
            </a:extLst>
          </p:cNvPr>
          <p:cNvSpPr>
            <a:spLocks noGrp="1"/>
          </p:cNvSpPr>
          <p:nvPr>
            <p:ph type="title"/>
          </p:nvPr>
        </p:nvSpPr>
        <p:spPr>
          <a:xfrm>
            <a:off x="3200400" y="270934"/>
            <a:ext cx="10972800" cy="1026372"/>
          </a:xfrm>
        </p:spPr>
        <p:txBody>
          <a:bodyPr/>
          <a:lstStyle/>
          <a:p>
            <a:r>
              <a:rPr lang="en-US" sz="3200" dirty="0"/>
              <a:t>Dynamics of DPC Control Policy Learning </a:t>
            </a:r>
          </a:p>
        </p:txBody>
      </p:sp>
      <p:sp>
        <p:nvSpPr>
          <p:cNvPr id="11" name="TextBox 10">
            <a:extLst>
              <a:ext uri="{FF2B5EF4-FFF2-40B4-BE49-F238E27FC236}">
                <a16:creationId xmlns:a16="http://schemas.microsoft.com/office/drawing/2014/main" id="{87158DDF-14FC-4114-A743-5B79DDAC86FB}"/>
              </a:ext>
            </a:extLst>
          </p:cNvPr>
          <p:cNvSpPr txBox="1"/>
          <p:nvPr/>
        </p:nvSpPr>
        <p:spPr>
          <a:xfrm>
            <a:off x="1874520" y="7532762"/>
            <a:ext cx="11189970" cy="424732"/>
          </a:xfrm>
          <a:prstGeom prst="rect">
            <a:avLst/>
          </a:prstGeom>
          <a:noFill/>
        </p:spPr>
        <p:txBody>
          <a:bodyPr wrap="square">
            <a:spAutoFit/>
          </a:bodyPr>
          <a:lstStyle/>
          <a:p>
            <a:r>
              <a:rPr lang="en-US" dirty="0"/>
              <a:t>1341 learning parameters, 48.2 seconds offline training time on a CPU with 200 epochs.</a:t>
            </a:r>
          </a:p>
        </p:txBody>
      </p:sp>
      <p:pic>
        <p:nvPicPr>
          <p:cNvPr id="5" name="Picture 4" descr="Chart, surface chart&#10;&#10;Description automatically generated">
            <a:extLst>
              <a:ext uri="{FF2B5EF4-FFF2-40B4-BE49-F238E27FC236}">
                <a16:creationId xmlns:a16="http://schemas.microsoft.com/office/drawing/2014/main" id="{42153640-F163-4A41-8076-90781B266C67}"/>
              </a:ext>
            </a:extLst>
          </p:cNvPr>
          <p:cNvPicPr>
            <a:picLocks noChangeAspect="1"/>
          </p:cNvPicPr>
          <p:nvPr/>
        </p:nvPicPr>
        <p:blipFill>
          <a:blip r:embed="rId3"/>
          <a:stretch>
            <a:fillRect/>
          </a:stretch>
        </p:blipFill>
        <p:spPr>
          <a:xfrm>
            <a:off x="7315200" y="1682354"/>
            <a:ext cx="7311223" cy="5483417"/>
          </a:xfrm>
          <a:prstGeom prst="rect">
            <a:avLst/>
          </a:prstGeom>
        </p:spPr>
      </p:pic>
      <p:pic>
        <p:nvPicPr>
          <p:cNvPr id="8" name="Picture 7" descr="Chart, line chart&#10;&#10;Description automatically generated">
            <a:extLst>
              <a:ext uri="{FF2B5EF4-FFF2-40B4-BE49-F238E27FC236}">
                <a16:creationId xmlns:a16="http://schemas.microsoft.com/office/drawing/2014/main" id="{5B90A4C7-5728-49E6-9CA9-BE06791CD5E8}"/>
              </a:ext>
            </a:extLst>
          </p:cNvPr>
          <p:cNvPicPr>
            <a:picLocks noChangeAspect="1"/>
          </p:cNvPicPr>
          <p:nvPr/>
        </p:nvPicPr>
        <p:blipFill>
          <a:blip r:embed="rId4"/>
          <a:stretch>
            <a:fillRect/>
          </a:stretch>
        </p:blipFill>
        <p:spPr>
          <a:xfrm>
            <a:off x="975360" y="1828799"/>
            <a:ext cx="7231380" cy="5423535"/>
          </a:xfrm>
          <a:prstGeom prst="rect">
            <a:avLst/>
          </a:prstGeom>
        </p:spPr>
      </p:pic>
    </p:spTree>
    <p:extLst>
      <p:ext uri="{BB962C8B-B14F-4D97-AF65-F5344CB8AC3E}">
        <p14:creationId xmlns:p14="http://schemas.microsoft.com/office/powerpoint/2010/main" val="395733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09.potx" id="{B8E5E1D6-484E-4E18-B366-2465010C1150}" vid="{D02451A5-06EE-4263-9DB9-0254920C5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AA44221F96DDC48BD8995A84E1AA03F" ma:contentTypeVersion="11" ma:contentTypeDescription="Create a new document." ma:contentTypeScope="" ma:versionID="2768c3ebe01a80f1700661819e674d6f">
  <xsd:schema xmlns:xsd="http://www.w3.org/2001/XMLSchema" xmlns:xs="http://www.w3.org/2001/XMLSchema" xmlns:p="http://schemas.microsoft.com/office/2006/metadata/properties" xmlns:ns3="5e6ecc91-7105-4893-8fc5-acef72d4021f" xmlns:ns4="7f5c9002-973c-4d86-9e3a-9fdca7137100" targetNamespace="http://schemas.microsoft.com/office/2006/metadata/properties" ma:root="true" ma:fieldsID="92efda34ad6bb1f944df9d16571aef16" ns3:_="" ns4:_="">
    <xsd:import namespace="5e6ecc91-7105-4893-8fc5-acef72d4021f"/>
    <xsd:import namespace="7f5c9002-973c-4d86-9e3a-9fdca7137100"/>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6ecc91-7105-4893-8fc5-acef72d402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f5c9002-973c-4d86-9e3a-9fdca713710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82C5C3-9F25-4731-899E-DF73B71E54A3}">
  <ds:schemaRefs>
    <ds:schemaRef ds:uri="http://www.w3.org/XML/1998/namespace"/>
    <ds:schemaRef ds:uri="7f5c9002-973c-4d86-9e3a-9fdca7137100"/>
    <ds:schemaRef ds:uri="http://schemas.openxmlformats.org/package/2006/metadata/core-properties"/>
    <ds:schemaRef ds:uri="http://schemas.microsoft.com/office/2006/documentManagement/types"/>
    <ds:schemaRef ds:uri="http://purl.org/dc/dcmitype/"/>
    <ds:schemaRef ds:uri="http://purl.org/dc/terms/"/>
    <ds:schemaRef ds:uri="http://schemas.microsoft.com/office/infopath/2007/PartnerControls"/>
    <ds:schemaRef ds:uri="http://purl.org/dc/elements/1.1/"/>
    <ds:schemaRef ds:uri="5e6ecc91-7105-4893-8fc5-acef72d4021f"/>
    <ds:schemaRef ds:uri="http://schemas.microsoft.com/office/2006/metadata/properties"/>
  </ds:schemaRefs>
</ds:datastoreItem>
</file>

<file path=customXml/itemProps2.xml><?xml version="1.0" encoding="utf-8"?>
<ds:datastoreItem xmlns:ds="http://schemas.openxmlformats.org/officeDocument/2006/customXml" ds:itemID="{3D3C428A-1E57-42F3-93C1-BBD9454DA996}">
  <ds:schemaRefs>
    <ds:schemaRef ds:uri="http://schemas.microsoft.com/sharepoint/v3/contenttype/forms"/>
  </ds:schemaRefs>
</ds:datastoreItem>
</file>

<file path=customXml/itemProps3.xml><?xml version="1.0" encoding="utf-8"?>
<ds:datastoreItem xmlns:ds="http://schemas.openxmlformats.org/officeDocument/2006/customXml" ds:itemID="{ABE4E474-37A7-42A9-AC49-BD8211F0FE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6ecc91-7105-4893-8fc5-acef72d4021f"/>
    <ds:schemaRef ds:uri="7f5c9002-973c-4d86-9e3a-9fdca71371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37907</TotalTime>
  <Words>1041</Words>
  <Application>Microsoft Office PowerPoint</Application>
  <PresentationFormat>Custom</PresentationFormat>
  <Paragraphs>103</Paragraphs>
  <Slides>8</Slides>
  <Notes>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4" baseType="lpstr">
      <vt:lpstr>Arial</vt:lpstr>
      <vt:lpstr>Calibri</vt:lpstr>
      <vt:lpstr>Calibri (Body)</vt:lpstr>
      <vt:lpstr>Wingdings</vt:lpstr>
      <vt:lpstr>PNNL_Option_4</vt:lpstr>
      <vt:lpstr>Acrobat Document</vt:lpstr>
      <vt:lpstr>Data Science Challenges and Opportunities in Building Energy Automation </vt:lpstr>
      <vt:lpstr>Model-based Optimal Control</vt:lpstr>
      <vt:lpstr>Implementation of MPC in Office Building in Belgium</vt:lpstr>
      <vt:lpstr>Differentiable Predictive Control</vt:lpstr>
      <vt:lpstr>Closed-loop DPC of Multi-zone Building</vt:lpstr>
      <vt:lpstr>Conclusion</vt:lpstr>
      <vt:lpstr> Learning to Stabilize Unstable System with DPC</vt:lpstr>
      <vt:lpstr>Dynamics of DPC Control Policy Learning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Wellspring of Intellectual Property</dc:title>
  <dc:creator>Hamm, Jodi M</dc:creator>
  <cp:lastModifiedBy>Drgona, Jan</cp:lastModifiedBy>
  <cp:revision>63</cp:revision>
  <dcterms:created xsi:type="dcterms:W3CDTF">2019-10-15T16:56:56Z</dcterms:created>
  <dcterms:modified xsi:type="dcterms:W3CDTF">2021-09-08T19:42:52Z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0x0101007AA44221F96DDC48BD8995A84E1AA03F</vt:lpwstr>
  </property>
</Properties>
</file>